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Lato"/>
      <p:regular r:id="rId27"/>
      <p:bold r:id="rId28"/>
      <p:italic r:id="rId29"/>
      <p:boldItalic r:id="rId30"/>
    </p:embeddedFont>
    <p:embeddedFont>
      <p:font typeface="Palanquin Dark"/>
      <p:regular r:id="rId31"/>
      <p:bold r:id="rId32"/>
    </p:embeddedFont>
    <p:embeddedFont>
      <p:font typeface="Palanquin Dark SemiBold"/>
      <p:regular r:id="rId33"/>
      <p:bold r:id="rId34"/>
    </p:embeddedFont>
    <p:embeddedFont>
      <p:font typeface="Lato Light"/>
      <p:regular r:id="rId35"/>
      <p:bold r:id="rId36"/>
      <p:italic r:id="rId37"/>
      <p:boldItalic r:id="rId38"/>
    </p:embeddedFont>
    <p:embeddedFont>
      <p:font typeface="Fira Sans Extra Condensed Medium"/>
      <p:regular r:id="rId39"/>
      <p:bold r:id="rId40"/>
      <p:italic r:id="rId41"/>
      <p:boldItalic r:id="rId42"/>
    </p:embeddedFont>
    <p:embeddedFont>
      <p:font typeface="Roboto Slab Regular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46">
          <p15:clr>
            <a:srgbClr val="9AA0A6"/>
          </p15:clr>
        </p15:guide>
        <p15:guide id="2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FDD64EB-EE1C-4E64-A09F-DABE02CA6B39}">
  <a:tblStyle styleId="{2FDD64EB-EE1C-4E64-A09F-DABE02CA6B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6"/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.fntdata"/><Relationship Id="rId20" Type="http://schemas.openxmlformats.org/officeDocument/2006/relationships/slide" Target="slides/slide14.xml"/><Relationship Id="rId42" Type="http://schemas.openxmlformats.org/officeDocument/2006/relationships/font" Target="fonts/FiraSansExtraCondensedMedium-boldItalic.fntdata"/><Relationship Id="rId41" Type="http://schemas.openxmlformats.org/officeDocument/2006/relationships/font" Target="fonts/FiraSansExtraCondensedMedium-italic.fntdata"/><Relationship Id="rId22" Type="http://schemas.openxmlformats.org/officeDocument/2006/relationships/slide" Target="slides/slide16.xml"/><Relationship Id="rId44" Type="http://schemas.openxmlformats.org/officeDocument/2006/relationships/font" Target="fonts/RobotoSlabRegular-bold.fntdata"/><Relationship Id="rId21" Type="http://schemas.openxmlformats.org/officeDocument/2006/relationships/slide" Target="slides/slide15.xml"/><Relationship Id="rId43" Type="http://schemas.openxmlformats.org/officeDocument/2006/relationships/font" Target="fonts/RobotoSlabRegular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alanquinDark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33" Type="http://schemas.openxmlformats.org/officeDocument/2006/relationships/font" Target="fonts/PalanquinDark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PalanquinDark-bold.fntdata"/><Relationship Id="rId13" Type="http://schemas.openxmlformats.org/officeDocument/2006/relationships/slide" Target="slides/slide7.xml"/><Relationship Id="rId35" Type="http://schemas.openxmlformats.org/officeDocument/2006/relationships/font" Target="fonts/LatoLight-regular.fntdata"/><Relationship Id="rId12" Type="http://schemas.openxmlformats.org/officeDocument/2006/relationships/slide" Target="slides/slide6.xml"/><Relationship Id="rId34" Type="http://schemas.openxmlformats.org/officeDocument/2006/relationships/font" Target="fonts/PalanquinDarkSemiBold-bold.fntdata"/><Relationship Id="rId15" Type="http://schemas.openxmlformats.org/officeDocument/2006/relationships/slide" Target="slides/slide9.xml"/><Relationship Id="rId37" Type="http://schemas.openxmlformats.org/officeDocument/2006/relationships/font" Target="fonts/LatoLight-italic.fntdata"/><Relationship Id="rId14" Type="http://schemas.openxmlformats.org/officeDocument/2006/relationships/slide" Target="slides/slide8.xml"/><Relationship Id="rId36" Type="http://schemas.openxmlformats.org/officeDocument/2006/relationships/font" Target="fonts/LatoLight-bold.fntdata"/><Relationship Id="rId17" Type="http://schemas.openxmlformats.org/officeDocument/2006/relationships/slide" Target="slides/slide11.xml"/><Relationship Id="rId39" Type="http://schemas.openxmlformats.org/officeDocument/2006/relationships/font" Target="fonts/FiraSansExtraCondensedMedium-regular.fntdata"/><Relationship Id="rId16" Type="http://schemas.openxmlformats.org/officeDocument/2006/relationships/slide" Target="slides/slide10.xml"/><Relationship Id="rId38" Type="http://schemas.openxmlformats.org/officeDocument/2006/relationships/font" Target="fonts/Lato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18d4dc57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18d4dc57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a7f67502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a7f67502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Recommendation :</a:t>
            </a:r>
            <a:r>
              <a:rPr lang="en"/>
              <a:t> Have your song being co-mentioned along with the top occuring artist songs on blogs, social media sites and music events.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a6cc0e73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a6cc0e73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a6cc0e73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a6cc0e73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a6cc0e73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a6cc0e73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a9d72db7e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a9d72db7e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1842714c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1842714c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18d4dc578_2_7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18d4dc578_2_7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a6cc0e8f6_4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a6cc0e8f6_4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a9d72db7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a9d72db7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a6cc0e8f6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a6cc0e8f6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a6cc0e8f6_4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a6cc0e8f6_4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a6cc0e73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7a6cc0e73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Bells ringing, choirs singing, wicked wild wind, sword and shield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842714c1_4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842714c1_4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1842714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1842714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data preprocessing in this slide if necessary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6cc0e8f6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a6cc0e8f6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a6cc0e8f6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a6cc0e8f6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a6cc0e73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a6cc0e73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a6cc0e8f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a6cc0e8f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a6cc0e73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a6cc0e73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987401" y="3070900"/>
            <a:ext cx="2600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95937" y="1124700"/>
            <a:ext cx="3817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dos columnas 1">
  <p:cSld name="TITLE_AND_TWO_COLUMNS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4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" type="subTitle"/>
          </p:nvPr>
        </p:nvSpPr>
        <p:spPr>
          <a:xfrm>
            <a:off x="2693850" y="143683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2"/>
          <p:cNvSpPr txBox="1"/>
          <p:nvPr>
            <p:ph idx="2" type="subTitle"/>
          </p:nvPr>
        </p:nvSpPr>
        <p:spPr>
          <a:xfrm>
            <a:off x="2693850" y="2743513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2"/>
          <p:cNvSpPr txBox="1"/>
          <p:nvPr>
            <p:ph idx="3" type="subTitle"/>
          </p:nvPr>
        </p:nvSpPr>
        <p:spPr>
          <a:xfrm>
            <a:off x="2693850" y="405018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2"/>
          <p:cNvSpPr txBox="1"/>
          <p:nvPr>
            <p:ph hasCustomPrompt="1" type="title"/>
          </p:nvPr>
        </p:nvSpPr>
        <p:spPr>
          <a:xfrm>
            <a:off x="1390650" y="1930130"/>
            <a:ext cx="69723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1390650" y="3239950"/>
            <a:ext cx="69723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1390650" y="620310"/>
            <a:ext cx="69723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2"/>
          <p:cNvSpPr txBox="1"/>
          <p:nvPr>
            <p:ph idx="6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2027838" y="460100"/>
            <a:ext cx="2216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630938" y="931050"/>
            <a:ext cx="26130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89" name="Google Shape;89;p14"/>
          <p:cNvSpPr txBox="1"/>
          <p:nvPr>
            <p:ph idx="2" type="ctrTitle"/>
          </p:nvPr>
        </p:nvSpPr>
        <p:spPr>
          <a:xfrm>
            <a:off x="1863438" y="3115450"/>
            <a:ext cx="2380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4"/>
          <p:cNvSpPr txBox="1"/>
          <p:nvPr>
            <p:ph idx="3" type="subTitle"/>
          </p:nvPr>
        </p:nvSpPr>
        <p:spPr>
          <a:xfrm>
            <a:off x="1562538" y="3593033"/>
            <a:ext cx="26814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91" name="Google Shape;91;p14"/>
          <p:cNvSpPr txBox="1"/>
          <p:nvPr>
            <p:ph idx="4" type="ctrTitle"/>
          </p:nvPr>
        </p:nvSpPr>
        <p:spPr>
          <a:xfrm>
            <a:off x="5684549" y="1822175"/>
            <a:ext cx="2380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4"/>
          <p:cNvSpPr txBox="1"/>
          <p:nvPr>
            <p:ph idx="5" type="subTitle"/>
          </p:nvPr>
        </p:nvSpPr>
        <p:spPr>
          <a:xfrm>
            <a:off x="5684560" y="2286525"/>
            <a:ext cx="26130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93" name="Google Shape;93;p1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6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">
  <p:cSld name="CUSTOM_6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325463" y="835643"/>
            <a:ext cx="19596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97" name="Google Shape;97;p15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9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2" type="ctrTitle"/>
          </p:nvPr>
        </p:nvSpPr>
        <p:spPr>
          <a:xfrm>
            <a:off x="1635569" y="1353081"/>
            <a:ext cx="170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1635575" y="1831840"/>
            <a:ext cx="1931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104" name="Google Shape;104;p16"/>
          <p:cNvSpPr txBox="1"/>
          <p:nvPr>
            <p:ph idx="3" type="ctrTitle"/>
          </p:nvPr>
        </p:nvSpPr>
        <p:spPr>
          <a:xfrm>
            <a:off x="3910944" y="1353081"/>
            <a:ext cx="170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16"/>
          <p:cNvSpPr txBox="1"/>
          <p:nvPr>
            <p:ph idx="4" type="subTitle"/>
          </p:nvPr>
        </p:nvSpPr>
        <p:spPr>
          <a:xfrm>
            <a:off x="3910950" y="1831840"/>
            <a:ext cx="2127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106" name="Google Shape;106;p16"/>
          <p:cNvSpPr txBox="1"/>
          <p:nvPr>
            <p:ph idx="5" type="ctrTitle"/>
          </p:nvPr>
        </p:nvSpPr>
        <p:spPr>
          <a:xfrm>
            <a:off x="6186319" y="1353081"/>
            <a:ext cx="170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6"/>
          <p:cNvSpPr txBox="1"/>
          <p:nvPr>
            <p:ph idx="6" type="subTitle"/>
          </p:nvPr>
        </p:nvSpPr>
        <p:spPr>
          <a:xfrm>
            <a:off x="6186325" y="1831840"/>
            <a:ext cx="1931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108" name="Google Shape;108;p16"/>
          <p:cNvSpPr txBox="1"/>
          <p:nvPr>
            <p:ph idx="7" type="ctrTitle"/>
          </p:nvPr>
        </p:nvSpPr>
        <p:spPr>
          <a:xfrm>
            <a:off x="1635569" y="3496433"/>
            <a:ext cx="170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16"/>
          <p:cNvSpPr txBox="1"/>
          <p:nvPr>
            <p:ph idx="8" type="subTitle"/>
          </p:nvPr>
        </p:nvSpPr>
        <p:spPr>
          <a:xfrm>
            <a:off x="1635575" y="3981814"/>
            <a:ext cx="1931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110" name="Google Shape;110;p16"/>
          <p:cNvSpPr txBox="1"/>
          <p:nvPr>
            <p:ph idx="9" type="ctrTitle"/>
          </p:nvPr>
        </p:nvSpPr>
        <p:spPr>
          <a:xfrm>
            <a:off x="3910944" y="3496433"/>
            <a:ext cx="170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6"/>
          <p:cNvSpPr txBox="1"/>
          <p:nvPr>
            <p:ph idx="13" type="subTitle"/>
          </p:nvPr>
        </p:nvSpPr>
        <p:spPr>
          <a:xfrm>
            <a:off x="3910950" y="3981814"/>
            <a:ext cx="1931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112" name="Google Shape;112;p16"/>
          <p:cNvSpPr txBox="1"/>
          <p:nvPr>
            <p:ph idx="14" type="ctrTitle"/>
          </p:nvPr>
        </p:nvSpPr>
        <p:spPr>
          <a:xfrm>
            <a:off x="6186319" y="3496433"/>
            <a:ext cx="170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6"/>
          <p:cNvSpPr txBox="1"/>
          <p:nvPr>
            <p:ph idx="15" type="subTitle"/>
          </p:nvPr>
        </p:nvSpPr>
        <p:spPr>
          <a:xfrm>
            <a:off x="6186325" y="3981814"/>
            <a:ext cx="1931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2">
  <p:cSld name="CUSTOM_7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ctrTitle"/>
          </p:nvPr>
        </p:nvSpPr>
        <p:spPr>
          <a:xfrm>
            <a:off x="1512000" y="326718"/>
            <a:ext cx="280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358300" y="791027"/>
            <a:ext cx="19596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ctrTitle"/>
          </p:nvPr>
        </p:nvSpPr>
        <p:spPr>
          <a:xfrm>
            <a:off x="5613289" y="3535425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17"/>
          <p:cNvSpPr txBox="1"/>
          <p:nvPr>
            <p:ph idx="3" type="subTitle"/>
          </p:nvPr>
        </p:nvSpPr>
        <p:spPr>
          <a:xfrm>
            <a:off x="5613289" y="399973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19" name="Google Shape;119;p17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4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2">
  <p:cSld name="CUSTOM_8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1337824" y="382125"/>
            <a:ext cx="2991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2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1330875" y="374082"/>
            <a:ext cx="709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AutoNum type="arabicPeriod"/>
              <a:defRPr sz="11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2947125" y="1872250"/>
            <a:ext cx="3977400" cy="20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2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5260052" y="3884391"/>
            <a:ext cx="2277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883376" y="2660381"/>
            <a:ext cx="1064700" cy="47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3" type="ctrTitle"/>
          </p:nvPr>
        </p:nvSpPr>
        <p:spPr>
          <a:xfrm>
            <a:off x="2676525" y="658738"/>
            <a:ext cx="1876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4" type="title"/>
          </p:nvPr>
        </p:nvSpPr>
        <p:spPr>
          <a:xfrm>
            <a:off x="3565789" y="2009606"/>
            <a:ext cx="1064700" cy="4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5" type="ctrTitle"/>
          </p:nvPr>
        </p:nvSpPr>
        <p:spPr>
          <a:xfrm>
            <a:off x="5678627" y="734938"/>
            <a:ext cx="2218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6" type="title"/>
          </p:nvPr>
        </p:nvSpPr>
        <p:spPr>
          <a:xfrm>
            <a:off x="5180725" y="2685881"/>
            <a:ext cx="1064700" cy="4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7" type="ctrTitle"/>
          </p:nvPr>
        </p:nvSpPr>
        <p:spPr>
          <a:xfrm>
            <a:off x="1964402" y="3964038"/>
            <a:ext cx="1828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8" type="title"/>
          </p:nvPr>
        </p:nvSpPr>
        <p:spPr>
          <a:xfrm>
            <a:off x="6873195" y="2009606"/>
            <a:ext cx="1064700" cy="4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9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CUSTOM_10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/>
        </p:nvSpPr>
        <p:spPr>
          <a:xfrm>
            <a:off x="3206200" y="3404450"/>
            <a:ext cx="3442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. </a:t>
            </a:r>
            <a:endParaRPr sz="10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748150" y="3062750"/>
            <a:ext cx="4358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40" name="Google Shape;140;p21"/>
          <p:cNvSpPr txBox="1"/>
          <p:nvPr>
            <p:ph idx="2" type="title"/>
          </p:nvPr>
        </p:nvSpPr>
        <p:spPr>
          <a:xfrm>
            <a:off x="2904900" y="9210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3" name="Google Shape;143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idx="3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2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">
  <p:cSld name="CUSTOM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 flipH="1">
            <a:off x="1347301" y="1142380"/>
            <a:ext cx="32247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subTitle"/>
          </p:nvPr>
        </p:nvSpPr>
        <p:spPr>
          <a:xfrm flipH="1">
            <a:off x="1337475" y="338498"/>
            <a:ext cx="39381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4676055" y="3058784"/>
            <a:ext cx="2875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2310605" y="1913413"/>
            <a:ext cx="4112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idx="2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640450" y="274125"/>
            <a:ext cx="39105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hasCustomPrompt="1" idx="2" type="title"/>
          </p:nvPr>
        </p:nvSpPr>
        <p:spPr>
          <a:xfrm rot="-5400000">
            <a:off x="-246459" y="561220"/>
            <a:ext cx="11232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5744150" y="2042351"/>
            <a:ext cx="2806800" cy="9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 txBox="1"/>
          <p:nvPr>
            <p:ph type="ctrTitle"/>
          </p:nvPr>
        </p:nvSpPr>
        <p:spPr>
          <a:xfrm>
            <a:off x="5871450" y="336904"/>
            <a:ext cx="2660100" cy="15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5709195" y="2068680"/>
            <a:ext cx="2806800" cy="23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idx="2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ctrTitle"/>
          </p:nvPr>
        </p:nvSpPr>
        <p:spPr>
          <a:xfrm>
            <a:off x="5884455" y="1103980"/>
            <a:ext cx="129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5665605" y="1589368"/>
            <a:ext cx="1734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49" name="Google Shape;49;p8"/>
          <p:cNvSpPr txBox="1"/>
          <p:nvPr>
            <p:ph idx="2" type="ctrTitle"/>
          </p:nvPr>
        </p:nvSpPr>
        <p:spPr>
          <a:xfrm>
            <a:off x="5960205" y="3313090"/>
            <a:ext cx="114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8"/>
          <p:cNvSpPr txBox="1"/>
          <p:nvPr>
            <p:ph idx="3" type="subTitle"/>
          </p:nvPr>
        </p:nvSpPr>
        <p:spPr>
          <a:xfrm>
            <a:off x="5665605" y="2784657"/>
            <a:ext cx="1734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51" name="Google Shape;51;p8"/>
          <p:cNvSpPr txBox="1"/>
          <p:nvPr>
            <p:ph idx="4" type="ctrTitle"/>
          </p:nvPr>
        </p:nvSpPr>
        <p:spPr>
          <a:xfrm>
            <a:off x="2489913" y="1103980"/>
            <a:ext cx="129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2147463" y="1589368"/>
            <a:ext cx="1981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53" name="Google Shape;53;p8"/>
          <p:cNvSpPr txBox="1"/>
          <p:nvPr>
            <p:ph idx="6" type="ctrTitle"/>
          </p:nvPr>
        </p:nvSpPr>
        <p:spPr>
          <a:xfrm>
            <a:off x="2489913" y="3313090"/>
            <a:ext cx="129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8"/>
          <p:cNvSpPr txBox="1"/>
          <p:nvPr>
            <p:ph idx="7" type="subTitle"/>
          </p:nvPr>
        </p:nvSpPr>
        <p:spPr>
          <a:xfrm>
            <a:off x="2147463" y="2784657"/>
            <a:ext cx="1981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55" name="Google Shape;55;p8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 txBox="1"/>
          <p:nvPr>
            <p:ph idx="8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1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>
            <p:ph type="title"/>
          </p:nvPr>
        </p:nvSpPr>
        <p:spPr>
          <a:xfrm>
            <a:off x="2878502" y="1708900"/>
            <a:ext cx="4098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type="ctrTitle"/>
          </p:nvPr>
        </p:nvSpPr>
        <p:spPr>
          <a:xfrm>
            <a:off x="1761600" y="3155083"/>
            <a:ext cx="283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0"/>
          <p:cNvSpPr txBox="1"/>
          <p:nvPr>
            <p:ph idx="1" type="subTitle"/>
          </p:nvPr>
        </p:nvSpPr>
        <p:spPr>
          <a:xfrm>
            <a:off x="2082600" y="3640470"/>
            <a:ext cx="219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64" name="Google Shape;64;p10"/>
          <p:cNvSpPr txBox="1"/>
          <p:nvPr>
            <p:ph idx="2" type="ctrTitle"/>
          </p:nvPr>
        </p:nvSpPr>
        <p:spPr>
          <a:xfrm>
            <a:off x="5258100" y="1334140"/>
            <a:ext cx="283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0"/>
          <p:cNvSpPr txBox="1"/>
          <p:nvPr>
            <p:ph idx="3" type="subTitle"/>
          </p:nvPr>
        </p:nvSpPr>
        <p:spPr>
          <a:xfrm>
            <a:off x="5579100" y="674442"/>
            <a:ext cx="219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66" name="Google Shape;66;p10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 txBox="1"/>
          <p:nvPr>
            <p:ph idx="4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 SemiBold"/>
              <a:buNone/>
              <a:defRPr sz="2800">
                <a:solidFill>
                  <a:schemeClr val="dk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 flipH="1">
            <a:off x="306023" y="3808949"/>
            <a:ext cx="2306700" cy="2306700"/>
          </a:xfrm>
          <a:prstGeom prst="ellipse">
            <a:avLst/>
          </a:prstGeom>
          <a:solidFill>
            <a:srgbClr val="EC845D">
              <a:alpha val="82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 flipH="1">
            <a:off x="1351453" y="4694475"/>
            <a:ext cx="2504100" cy="2504100"/>
          </a:xfrm>
          <a:prstGeom prst="ellipse">
            <a:avLst/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 rot="-1799724">
            <a:off x="5125409" y="251986"/>
            <a:ext cx="7778280" cy="2391762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idx="1" type="subTitle"/>
          </p:nvPr>
        </p:nvSpPr>
        <p:spPr>
          <a:xfrm>
            <a:off x="626725" y="3978725"/>
            <a:ext cx="2062200" cy="9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Aadithya Anandaraj,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LaShay Fontenot,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Haritha Maheshkumar,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Catherine Miao,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Sijo VM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9" name="Google Shape;169;p26"/>
          <p:cNvSpPr txBox="1"/>
          <p:nvPr>
            <p:ph type="ctrTitle"/>
          </p:nvPr>
        </p:nvSpPr>
        <p:spPr>
          <a:xfrm>
            <a:off x="2166426" y="929025"/>
            <a:ext cx="6867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Billboard Hot </a:t>
            </a:r>
            <a:r>
              <a:rPr lang="en"/>
              <a:t>100</a:t>
            </a:r>
            <a:r>
              <a:rPr lang="en" sz="4800"/>
              <a:t> Sentiment &amp; Recs</a:t>
            </a:r>
            <a:endParaRPr sz="4800"/>
          </a:p>
        </p:txBody>
      </p:sp>
      <p:sp>
        <p:nvSpPr>
          <p:cNvPr id="170" name="Google Shape;170;p26"/>
          <p:cNvSpPr/>
          <p:nvPr/>
        </p:nvSpPr>
        <p:spPr>
          <a:xfrm rot="-1799941">
            <a:off x="-972860" y="804070"/>
            <a:ext cx="2307069" cy="709386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LONGTAIL ANALYSIS</a:t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6834276" y="4223299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/>
          <p:cNvSpPr/>
          <p:nvPr/>
        </p:nvSpPr>
        <p:spPr>
          <a:xfrm rot="-1799867">
            <a:off x="6617172" y="41288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 rot="-1799867">
            <a:off x="3340572" y="4641863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5938926" y="-942976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5"/>
          <p:cNvSpPr txBox="1"/>
          <p:nvPr>
            <p:ph idx="1" type="body"/>
          </p:nvPr>
        </p:nvSpPr>
        <p:spPr>
          <a:xfrm>
            <a:off x="1066800" y="446800"/>
            <a:ext cx="45270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SAME SAME BUT DIFFERENT</a:t>
            </a:r>
            <a:endParaRPr sz="1800"/>
          </a:p>
        </p:txBody>
      </p:sp>
      <p:sp>
        <p:nvSpPr>
          <p:cNvPr id="336" name="Google Shape;336;p35"/>
          <p:cNvSpPr txBox="1"/>
          <p:nvPr>
            <p:ph idx="1" type="body"/>
          </p:nvPr>
        </p:nvSpPr>
        <p:spPr>
          <a:xfrm>
            <a:off x="1058350" y="850250"/>
            <a:ext cx="5672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Clustering -&gt; Longtail Curves (artists) -&gt; Insights</a:t>
            </a:r>
            <a:endParaRPr sz="1600"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25" y="1500175"/>
            <a:ext cx="3872300" cy="297062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 txBox="1"/>
          <p:nvPr>
            <p:ph idx="1" type="body"/>
          </p:nvPr>
        </p:nvSpPr>
        <p:spPr>
          <a:xfrm>
            <a:off x="5020750" y="1949125"/>
            <a:ext cx="3089400" cy="270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4605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Differences in target market i.e. Britney Spears  younger, party crowd vs Sam Hunt niche genre</a:t>
            </a:r>
            <a:endParaRPr sz="1400"/>
          </a:p>
          <a:p>
            <a:pPr indent="-14605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Differences in music quality and production (‘danceability score’ etc.)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latin typeface="Lato"/>
                <a:ea typeface="Lato"/>
                <a:cs typeface="Lato"/>
                <a:sym typeface="Lato"/>
              </a:rPr>
              <a:t>Music labels could focus on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what could move songs further to the left, </a:t>
            </a:r>
            <a:r>
              <a:rPr b="1" lang="en" sz="1400">
                <a:latin typeface="Lato"/>
                <a:ea typeface="Lato"/>
                <a:cs typeface="Lato"/>
                <a:sym typeface="Lato"/>
              </a:rPr>
              <a:t>but be wary of making comparisons</a:t>
            </a:r>
            <a:endParaRPr b="1"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5"/>
          <p:cNvSpPr txBox="1"/>
          <p:nvPr>
            <p:ph idx="1" type="body"/>
          </p:nvPr>
        </p:nvSpPr>
        <p:spPr>
          <a:xfrm>
            <a:off x="5157783" y="1518800"/>
            <a:ext cx="25971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HYPOTHESES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6834276" y="4223299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/>
          <p:nvPr/>
        </p:nvSpPr>
        <p:spPr>
          <a:xfrm rot="-1799867">
            <a:off x="6617172" y="41288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 rot="-1799867">
            <a:off x="3340572" y="4641863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5938926" y="-942976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 txBox="1"/>
          <p:nvPr>
            <p:ph idx="1" type="body"/>
          </p:nvPr>
        </p:nvSpPr>
        <p:spPr>
          <a:xfrm>
            <a:off x="1295400" y="446800"/>
            <a:ext cx="45270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RECOMMENDATION </a:t>
            </a:r>
            <a:r>
              <a:rPr lang="en" sz="2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PROCESS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0" name="Google Shape;350;p36"/>
          <p:cNvSpPr/>
          <p:nvPr/>
        </p:nvSpPr>
        <p:spPr>
          <a:xfrm>
            <a:off x="1295399" y="1325842"/>
            <a:ext cx="528600" cy="528600"/>
          </a:xfrm>
          <a:prstGeom prst="ellipse">
            <a:avLst/>
          </a:prstGeom>
          <a:solidFill>
            <a:srgbClr val="3C3B39">
              <a:alpha val="58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1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1900200" y="2549075"/>
            <a:ext cx="3000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Select i</a:t>
            </a: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nput song</a:t>
            </a:r>
            <a:endParaRPr/>
          </a:p>
        </p:txBody>
      </p:sp>
      <p:sp>
        <p:nvSpPr>
          <p:cNvPr id="352" name="Google Shape;352;p36"/>
          <p:cNvSpPr txBox="1"/>
          <p:nvPr/>
        </p:nvSpPr>
        <p:spPr>
          <a:xfrm>
            <a:off x="1900200" y="3413000"/>
            <a:ext cx="30000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Produce recommendations using top similarity scores</a:t>
            </a:r>
            <a:endParaRPr/>
          </a:p>
        </p:txBody>
      </p:sp>
      <p:sp>
        <p:nvSpPr>
          <p:cNvPr id="353" name="Google Shape;353;p36"/>
          <p:cNvSpPr txBox="1"/>
          <p:nvPr>
            <p:ph idx="1" type="body"/>
          </p:nvPr>
        </p:nvSpPr>
        <p:spPr>
          <a:xfrm>
            <a:off x="1900200" y="1173450"/>
            <a:ext cx="4527000" cy="10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Calculate Cosine Similarity among songs based on sentiment and topic modeling scores</a:t>
            </a:r>
            <a:endParaRPr sz="1800"/>
          </a:p>
        </p:txBody>
      </p:sp>
      <p:sp>
        <p:nvSpPr>
          <p:cNvPr id="354" name="Google Shape;354;p36"/>
          <p:cNvSpPr/>
          <p:nvPr/>
        </p:nvSpPr>
        <p:spPr>
          <a:xfrm>
            <a:off x="1295399" y="2511767"/>
            <a:ext cx="528600" cy="528600"/>
          </a:xfrm>
          <a:prstGeom prst="ellipse">
            <a:avLst/>
          </a:prstGeom>
          <a:solidFill>
            <a:srgbClr val="3C3B39">
              <a:alpha val="58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2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55" name="Google Shape;355;p36"/>
          <p:cNvSpPr/>
          <p:nvPr/>
        </p:nvSpPr>
        <p:spPr>
          <a:xfrm>
            <a:off x="1295399" y="3545292"/>
            <a:ext cx="528600" cy="528600"/>
          </a:xfrm>
          <a:prstGeom prst="ellipse">
            <a:avLst/>
          </a:prstGeom>
          <a:solidFill>
            <a:srgbClr val="3C3B39">
              <a:alpha val="58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3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6834276" y="4223299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"/>
          <p:cNvSpPr/>
          <p:nvPr/>
        </p:nvSpPr>
        <p:spPr>
          <a:xfrm rot="-1799867">
            <a:off x="6617172" y="41288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/>
          <p:nvPr/>
        </p:nvSpPr>
        <p:spPr>
          <a:xfrm rot="-1799867">
            <a:off x="3340572" y="4641863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5938926" y="-942976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1295400" y="446800"/>
            <a:ext cx="45270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RECOMMENDATION EXAMPLE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366" name="Google Shape;366;p37"/>
          <p:cNvCxnSpPr/>
          <p:nvPr/>
        </p:nvCxnSpPr>
        <p:spPr>
          <a:xfrm>
            <a:off x="1395575" y="3223350"/>
            <a:ext cx="702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7"/>
          <p:cNvSpPr/>
          <p:nvPr/>
        </p:nvSpPr>
        <p:spPr>
          <a:xfrm>
            <a:off x="2120449" y="2959042"/>
            <a:ext cx="528600" cy="5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1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4612512" y="2959042"/>
            <a:ext cx="528600" cy="5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2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7104562" y="2959042"/>
            <a:ext cx="528600" cy="5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3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70" name="Google Shape;370;p37"/>
          <p:cNvSpPr txBox="1"/>
          <p:nvPr/>
        </p:nvSpPr>
        <p:spPr>
          <a:xfrm>
            <a:off x="3070450" y="1053850"/>
            <a:ext cx="37200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Song</a:t>
            </a: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: Boom Boom Pow by The Black Eyed Peas</a:t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Sentiment</a:t>
            </a: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: Positive ( score .64)</a:t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 </a:t>
            </a: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: Topic 1 (Party)</a:t>
            </a: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7"/>
          <p:cNvSpPr txBox="1"/>
          <p:nvPr>
            <p:ph idx="4294967295" type="subTitle"/>
          </p:nvPr>
        </p:nvSpPr>
        <p:spPr>
          <a:xfrm>
            <a:off x="1521650" y="3712725"/>
            <a:ext cx="172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Vogue by Madonna</a:t>
            </a:r>
            <a:endParaRPr/>
          </a:p>
        </p:txBody>
      </p:sp>
      <p:sp>
        <p:nvSpPr>
          <p:cNvPr id="372" name="Google Shape;372;p37"/>
          <p:cNvSpPr txBox="1"/>
          <p:nvPr>
            <p:ph idx="4294967295" type="subTitle"/>
          </p:nvPr>
        </p:nvSpPr>
        <p:spPr>
          <a:xfrm>
            <a:off x="4013700" y="3712725"/>
            <a:ext cx="172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Didn’t Start the Fire by Billy Joel</a:t>
            </a:r>
            <a:endParaRPr/>
          </a:p>
        </p:txBody>
      </p:sp>
      <p:sp>
        <p:nvSpPr>
          <p:cNvPr id="373" name="Google Shape;373;p37"/>
          <p:cNvSpPr txBox="1"/>
          <p:nvPr>
            <p:ph idx="4294967295" type="subTitle"/>
          </p:nvPr>
        </p:nvSpPr>
        <p:spPr>
          <a:xfrm>
            <a:off x="6505750" y="3712725"/>
            <a:ext cx="172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Live Your Life by T.I. Ft. Rihanna</a:t>
            </a:r>
            <a:endParaRPr/>
          </a:p>
        </p:txBody>
      </p:sp>
      <p:pic>
        <p:nvPicPr>
          <p:cNvPr id="374" name="Google Shape;3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200" y="1106877"/>
            <a:ext cx="1505400" cy="15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6834276" y="4223299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 rot="-1799867">
            <a:off x="6617172" y="41288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8"/>
          <p:cNvSpPr/>
          <p:nvPr/>
        </p:nvSpPr>
        <p:spPr>
          <a:xfrm rot="-1799867">
            <a:off x="3340572" y="4641863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"/>
          <p:cNvSpPr/>
          <p:nvPr/>
        </p:nvSpPr>
        <p:spPr>
          <a:xfrm>
            <a:off x="5938926" y="-942976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/>
          <p:cNvSpPr txBox="1"/>
          <p:nvPr>
            <p:ph idx="1" type="body"/>
          </p:nvPr>
        </p:nvSpPr>
        <p:spPr>
          <a:xfrm>
            <a:off x="1295400" y="446800"/>
            <a:ext cx="45270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RECOMMENDATIONS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385" name="Google Shape;385;p38"/>
          <p:cNvCxnSpPr/>
          <p:nvPr/>
        </p:nvCxnSpPr>
        <p:spPr>
          <a:xfrm>
            <a:off x="1395575" y="3223350"/>
            <a:ext cx="702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38"/>
          <p:cNvSpPr/>
          <p:nvPr/>
        </p:nvSpPr>
        <p:spPr>
          <a:xfrm>
            <a:off x="2120449" y="2959042"/>
            <a:ext cx="528600" cy="5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1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4612512" y="2959042"/>
            <a:ext cx="528600" cy="5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2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7104562" y="2959042"/>
            <a:ext cx="528600" cy="5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3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3070450" y="1053850"/>
            <a:ext cx="37200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Song</a:t>
            </a: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: White Horse by Taylor Swift</a:t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Sentiment</a:t>
            </a: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: Positive ( score .89)</a:t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 </a:t>
            </a: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: Topic 4 (Money)</a:t>
            </a: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8"/>
          <p:cNvSpPr txBox="1"/>
          <p:nvPr>
            <p:ph idx="4294967295" type="subTitle"/>
          </p:nvPr>
        </p:nvSpPr>
        <p:spPr>
          <a:xfrm>
            <a:off x="1521650" y="3712725"/>
            <a:ext cx="172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Everything By Jody Watley</a:t>
            </a:r>
            <a:endParaRPr/>
          </a:p>
        </p:txBody>
      </p:sp>
      <p:sp>
        <p:nvSpPr>
          <p:cNvPr id="391" name="Google Shape;391;p38"/>
          <p:cNvSpPr txBox="1"/>
          <p:nvPr>
            <p:ph idx="4294967295" type="subTitle"/>
          </p:nvPr>
        </p:nvSpPr>
        <p:spPr>
          <a:xfrm>
            <a:off x="4013700" y="3712725"/>
            <a:ext cx="172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Can I Fall? By Breather</a:t>
            </a:r>
            <a:endParaRPr/>
          </a:p>
        </p:txBody>
      </p:sp>
      <p:sp>
        <p:nvSpPr>
          <p:cNvPr id="392" name="Google Shape;392;p38"/>
          <p:cNvSpPr txBox="1"/>
          <p:nvPr>
            <p:ph idx="4294967295" type="subTitle"/>
          </p:nvPr>
        </p:nvSpPr>
        <p:spPr>
          <a:xfrm>
            <a:off x="6505750" y="3712725"/>
            <a:ext cx="172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Just Like Jesse James by Cher</a:t>
            </a:r>
            <a:endParaRPr/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152" y="1065449"/>
            <a:ext cx="1493900" cy="14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399" name="Google Shape;399;p39"/>
          <p:cNvSpPr/>
          <p:nvPr/>
        </p:nvSpPr>
        <p:spPr>
          <a:xfrm>
            <a:off x="6834276" y="4223299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9"/>
          <p:cNvSpPr/>
          <p:nvPr/>
        </p:nvSpPr>
        <p:spPr>
          <a:xfrm rot="-1799867">
            <a:off x="6617172" y="41288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9"/>
          <p:cNvSpPr/>
          <p:nvPr/>
        </p:nvSpPr>
        <p:spPr>
          <a:xfrm rot="-1799867">
            <a:off x="3340572" y="4641863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9"/>
          <p:cNvSpPr/>
          <p:nvPr/>
        </p:nvSpPr>
        <p:spPr>
          <a:xfrm>
            <a:off x="5938926" y="-942976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9"/>
          <p:cNvSpPr txBox="1"/>
          <p:nvPr>
            <p:ph idx="1" type="body"/>
          </p:nvPr>
        </p:nvSpPr>
        <p:spPr>
          <a:xfrm>
            <a:off x="1295400" y="446800"/>
            <a:ext cx="45270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SO WHAT?</a:t>
            </a:r>
            <a:endParaRPr sz="1800"/>
          </a:p>
        </p:txBody>
      </p:sp>
      <p:sp>
        <p:nvSpPr>
          <p:cNvPr id="404" name="Google Shape;404;p39"/>
          <p:cNvSpPr txBox="1"/>
          <p:nvPr>
            <p:ph idx="1" type="body"/>
          </p:nvPr>
        </p:nvSpPr>
        <p:spPr>
          <a:xfrm>
            <a:off x="1351325" y="1078850"/>
            <a:ext cx="6098100" cy="3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Artists have freedom on choice of topics as they don’t seem to drive position on billboard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Lyrics are a big indicator of a song making it to Top 25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Sentiment distribution does not vary across low and high ranking songs - hinting to the fact that feelings don’t matter as long as the target market is right</a:t>
            </a:r>
            <a:endParaRPr sz="1800"/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Success is less about the sentiment and topic of the song and more about the total package and the target audience</a:t>
            </a:r>
            <a:endParaRPr b="1" i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/>
          <p:nvPr/>
        </p:nvSpPr>
        <p:spPr>
          <a:xfrm rot="-1799867">
            <a:off x="-1364778" y="650888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"/>
          <p:cNvSpPr/>
          <p:nvPr/>
        </p:nvSpPr>
        <p:spPr>
          <a:xfrm>
            <a:off x="2920201" y="-457200"/>
            <a:ext cx="4014600" cy="4014600"/>
          </a:xfrm>
          <a:prstGeom prst="ellipse">
            <a:avLst/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 txBox="1"/>
          <p:nvPr>
            <p:ph idx="1" type="subTitle"/>
          </p:nvPr>
        </p:nvSpPr>
        <p:spPr>
          <a:xfrm>
            <a:off x="2748150" y="2072150"/>
            <a:ext cx="4358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Does anyone have any questions?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12" name="Google Shape;412;p40"/>
          <p:cNvSpPr/>
          <p:nvPr/>
        </p:nvSpPr>
        <p:spPr>
          <a:xfrm>
            <a:off x="2452776" y="2269799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/>
          <p:nvPr/>
        </p:nvSpPr>
        <p:spPr>
          <a:xfrm rot="-1799867">
            <a:off x="7693497" y="2603513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0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0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416" name="Google Shape;416;p40"/>
          <p:cNvSpPr txBox="1"/>
          <p:nvPr>
            <p:ph idx="2" type="title"/>
          </p:nvPr>
        </p:nvSpPr>
        <p:spPr>
          <a:xfrm>
            <a:off x="2904900" y="828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17" name="Google Shape;417;p40"/>
          <p:cNvSpPr/>
          <p:nvPr/>
        </p:nvSpPr>
        <p:spPr>
          <a:xfrm>
            <a:off x="2994100" y="3825000"/>
            <a:ext cx="3728700" cy="975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/>
          <p:nvPr/>
        </p:nvSpPr>
        <p:spPr>
          <a:xfrm>
            <a:off x="3008613" y="645751"/>
            <a:ext cx="3852000" cy="3852000"/>
          </a:xfrm>
          <a:prstGeom prst="ellipse">
            <a:avLst/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1"/>
          <p:cNvSpPr txBox="1"/>
          <p:nvPr>
            <p:ph type="title"/>
          </p:nvPr>
        </p:nvSpPr>
        <p:spPr>
          <a:xfrm>
            <a:off x="2878502" y="1708900"/>
            <a:ext cx="4098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/>
          <p:nvPr/>
        </p:nvSpPr>
        <p:spPr>
          <a:xfrm>
            <a:off x="950524" y="-397701"/>
            <a:ext cx="1439700" cy="1439700"/>
          </a:xfrm>
          <a:prstGeom prst="ellipse">
            <a:avLst/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 rot="-1799740">
            <a:off x="1507164" y="4801776"/>
            <a:ext cx="1878847" cy="577809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 rotWithShape="1">
          <a:blip r:embed="rId3">
            <a:alphaModFix/>
          </a:blip>
          <a:srcRect b="21738" l="0" r="0" t="21738"/>
          <a:stretch/>
        </p:blipFill>
        <p:spPr>
          <a:xfrm rot="-1800101">
            <a:off x="3485445" y="526060"/>
            <a:ext cx="10660260" cy="4405943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431" name="Google Shape;431;p42"/>
          <p:cNvSpPr txBox="1"/>
          <p:nvPr>
            <p:ph idx="1" type="subTitle"/>
          </p:nvPr>
        </p:nvSpPr>
        <p:spPr>
          <a:xfrm flipH="1">
            <a:off x="1042700" y="1142375"/>
            <a:ext cx="3063300" cy="3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Recorded music in the retail sector -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$9.8 Bn in 2018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75% </a:t>
            </a:r>
            <a:r>
              <a:rPr lang="en"/>
              <a:t>of music industry’s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total revenue </a:t>
            </a:r>
            <a:r>
              <a:rPr lang="en"/>
              <a:t>comes from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streaming</a:t>
            </a:r>
            <a:r>
              <a:rPr lang="en"/>
              <a:t>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Streaming services reached 50Mn subscriptions</a:t>
            </a:r>
            <a:r>
              <a:rPr lang="en"/>
              <a:t> in US - first time in 2018 (Source: RIAA report)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Seamless listening experience</a:t>
            </a:r>
            <a:r>
              <a:rPr lang="en"/>
              <a:t> would help capture a larger market - recommendation is key</a:t>
            </a:r>
            <a:endParaRPr/>
          </a:p>
        </p:txBody>
      </p:sp>
      <p:sp>
        <p:nvSpPr>
          <p:cNvPr id="432" name="Google Shape;432;p42"/>
          <p:cNvSpPr txBox="1"/>
          <p:nvPr>
            <p:ph type="title"/>
          </p:nvPr>
        </p:nvSpPr>
        <p:spPr>
          <a:xfrm rot="-5400000">
            <a:off x="-1572575" y="2145575"/>
            <a:ext cx="3926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- IMPORTANCE</a:t>
            </a:r>
            <a:endParaRPr/>
          </a:p>
        </p:txBody>
      </p:sp>
      <p:sp>
        <p:nvSpPr>
          <p:cNvPr id="433" name="Google Shape;433;p42"/>
          <p:cNvSpPr txBox="1"/>
          <p:nvPr>
            <p:ph idx="2" type="subTitle"/>
          </p:nvPr>
        </p:nvSpPr>
        <p:spPr>
          <a:xfrm flipH="1">
            <a:off x="1261300" y="338500"/>
            <a:ext cx="45522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MUSIC INDUSTRY IN US</a:t>
            </a:r>
            <a:endParaRPr/>
          </a:p>
        </p:txBody>
      </p:sp>
      <p:sp>
        <p:nvSpPr>
          <p:cNvPr id="434" name="Google Shape;434;p42"/>
          <p:cNvSpPr/>
          <p:nvPr/>
        </p:nvSpPr>
        <p:spPr>
          <a:xfrm>
            <a:off x="7944800" y="-357450"/>
            <a:ext cx="1279200" cy="1279200"/>
          </a:xfrm>
          <a:prstGeom prst="ellipse">
            <a:avLst/>
          </a:prstGeom>
          <a:solidFill>
            <a:srgbClr val="EC845D">
              <a:alpha val="82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2"/>
          <p:cNvSpPr/>
          <p:nvPr/>
        </p:nvSpPr>
        <p:spPr>
          <a:xfrm>
            <a:off x="8777755" y="-601297"/>
            <a:ext cx="1279200" cy="12792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/>
          <p:nvPr>
            <p:ph type="title"/>
          </p:nvPr>
        </p:nvSpPr>
        <p:spPr>
          <a:xfrm rot="-5400000">
            <a:off x="-1448975" y="2022000"/>
            <a:ext cx="36792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441" name="Google Shape;441;p43"/>
          <p:cNvSpPr/>
          <p:nvPr/>
        </p:nvSpPr>
        <p:spPr>
          <a:xfrm>
            <a:off x="1165725" y="1732250"/>
            <a:ext cx="1720200" cy="1462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Selected P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unctuation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80"/>
              </a:spcBef>
              <a:spcAft>
                <a:spcPts val="8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Removal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3111925" y="1732250"/>
            <a:ext cx="1720200" cy="1462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Stop words removal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43"/>
          <p:cNvSpPr/>
          <p:nvPr/>
        </p:nvSpPr>
        <p:spPr>
          <a:xfrm>
            <a:off x="6886925" y="1732250"/>
            <a:ext cx="1720200" cy="1462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Lemmatization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5016925" y="1732250"/>
            <a:ext cx="1720200" cy="1462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Lower case conversion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/>
          <p:nvPr>
            <p:ph type="title"/>
          </p:nvPr>
        </p:nvSpPr>
        <p:spPr>
          <a:xfrm rot="-5400000">
            <a:off x="-1448975" y="2022000"/>
            <a:ext cx="36792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VADER ANALYZER - CONSIDERATIONS</a:t>
            </a:r>
            <a:endParaRPr/>
          </a:p>
        </p:txBody>
      </p:sp>
      <p:sp>
        <p:nvSpPr>
          <p:cNvPr id="450" name="Google Shape;450;p44"/>
          <p:cNvSpPr txBox="1"/>
          <p:nvPr>
            <p:ph idx="2" type="ctrTitle"/>
          </p:nvPr>
        </p:nvSpPr>
        <p:spPr>
          <a:xfrm>
            <a:off x="1483169" y="1505481"/>
            <a:ext cx="170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PUNCTUATION</a:t>
            </a:r>
            <a:endParaRPr/>
          </a:p>
        </p:txBody>
      </p:sp>
      <p:sp>
        <p:nvSpPr>
          <p:cNvPr id="451" name="Google Shape;451;p44"/>
          <p:cNvSpPr txBox="1"/>
          <p:nvPr>
            <p:ph idx="1" type="subTitle"/>
          </p:nvPr>
        </p:nvSpPr>
        <p:spPr>
          <a:xfrm>
            <a:off x="1228425" y="2007075"/>
            <a:ext cx="21906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“oh yes! it is me again! the crazy one!” (pos:0.276)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52" name="Google Shape;452;p44"/>
          <p:cNvSpPr txBox="1"/>
          <p:nvPr>
            <p:ph idx="3" type="ctrTitle"/>
          </p:nvPr>
        </p:nvSpPr>
        <p:spPr>
          <a:xfrm>
            <a:off x="3758551" y="1505475"/>
            <a:ext cx="1931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CAPITALIZATION</a:t>
            </a:r>
            <a:endParaRPr/>
          </a:p>
        </p:txBody>
      </p:sp>
      <p:sp>
        <p:nvSpPr>
          <p:cNvPr id="453" name="Google Shape;453;p44"/>
          <p:cNvSpPr txBox="1"/>
          <p:nvPr>
            <p:ph idx="4" type="subTitle"/>
          </p:nvPr>
        </p:nvSpPr>
        <p:spPr>
          <a:xfrm>
            <a:off x="3758550" y="1984240"/>
            <a:ext cx="2127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“OH YES it is me again the crazy one” (pos:0.268)</a:t>
            </a:r>
            <a:endParaRPr sz="1600"/>
          </a:p>
        </p:txBody>
      </p:sp>
      <p:sp>
        <p:nvSpPr>
          <p:cNvPr id="454" name="Google Shape;454;p44"/>
          <p:cNvSpPr txBox="1"/>
          <p:nvPr>
            <p:ph idx="5" type="ctrTitle"/>
          </p:nvPr>
        </p:nvSpPr>
        <p:spPr>
          <a:xfrm>
            <a:off x="6186326" y="1505475"/>
            <a:ext cx="2081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DEGREE MODIFIERS</a:t>
            </a:r>
            <a:endParaRPr/>
          </a:p>
        </p:txBody>
      </p:sp>
      <p:sp>
        <p:nvSpPr>
          <p:cNvPr id="455" name="Google Shape;455;p44"/>
          <p:cNvSpPr txBox="1"/>
          <p:nvPr>
            <p:ph idx="6" type="subTitle"/>
          </p:nvPr>
        </p:nvSpPr>
        <p:spPr>
          <a:xfrm>
            <a:off x="6186325" y="1984240"/>
            <a:ext cx="1931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“</a:t>
            </a:r>
            <a:r>
              <a:rPr lang="en" sz="1600"/>
              <a:t>oh yes it is me again the sort of crazy one” (pos:0.188)</a:t>
            </a:r>
            <a:endParaRPr sz="1600"/>
          </a:p>
        </p:txBody>
      </p:sp>
      <p:sp>
        <p:nvSpPr>
          <p:cNvPr id="456" name="Google Shape;456;p44"/>
          <p:cNvSpPr txBox="1"/>
          <p:nvPr>
            <p:ph idx="7" type="ctrTitle"/>
          </p:nvPr>
        </p:nvSpPr>
        <p:spPr>
          <a:xfrm>
            <a:off x="2473622" y="3420225"/>
            <a:ext cx="2030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WORDS</a:t>
            </a:r>
            <a:endParaRPr/>
          </a:p>
        </p:txBody>
      </p:sp>
      <p:sp>
        <p:nvSpPr>
          <p:cNvPr id="457" name="Google Shape;457;p44"/>
          <p:cNvSpPr txBox="1"/>
          <p:nvPr>
            <p:ph idx="8" type="subTitle"/>
          </p:nvPr>
        </p:nvSpPr>
        <p:spPr>
          <a:xfrm>
            <a:off x="2472675" y="3905619"/>
            <a:ext cx="2030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"oh yes it is me again but the crazy one" (neg: 0.239)</a:t>
            </a:r>
            <a:endParaRPr sz="1600"/>
          </a:p>
        </p:txBody>
      </p:sp>
      <p:sp>
        <p:nvSpPr>
          <p:cNvPr id="458" name="Google Shape;458;p44"/>
          <p:cNvSpPr txBox="1"/>
          <p:nvPr>
            <p:ph idx="9" type="ctrTitle"/>
          </p:nvPr>
        </p:nvSpPr>
        <p:spPr>
          <a:xfrm>
            <a:off x="5111881" y="3420233"/>
            <a:ext cx="1790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POLARITY NEGATION</a:t>
            </a:r>
            <a:endParaRPr/>
          </a:p>
        </p:txBody>
      </p:sp>
      <p:sp>
        <p:nvSpPr>
          <p:cNvPr id="459" name="Google Shape;459;p44"/>
          <p:cNvSpPr txBox="1"/>
          <p:nvPr>
            <p:ph idx="13" type="subTitle"/>
          </p:nvPr>
        </p:nvSpPr>
        <p:spPr>
          <a:xfrm>
            <a:off x="5031807" y="3905619"/>
            <a:ext cx="2030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"oh yes it is me again the not crazy one" (pos:0.372,neg:0)</a:t>
            </a:r>
            <a:endParaRPr sz="1600"/>
          </a:p>
        </p:txBody>
      </p:sp>
      <p:sp>
        <p:nvSpPr>
          <p:cNvPr id="460" name="Google Shape;460;p44"/>
          <p:cNvSpPr txBox="1"/>
          <p:nvPr/>
        </p:nvSpPr>
        <p:spPr>
          <a:xfrm>
            <a:off x="952675" y="226875"/>
            <a:ext cx="79998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 Lyric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1940225" y="631525"/>
            <a:ext cx="6177900" cy="655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“oh yes it is me again the crazy one” 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{'neg': 0.198, 'neu': 0.579, 'pos': 0.223, 'compound': 0.0772}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4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1431000" y="1175099"/>
            <a:ext cx="3496500" cy="39684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 flipH="1" rot="10800000">
            <a:off x="4927500" y="-35226"/>
            <a:ext cx="3496500" cy="39684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type="ctrTitle"/>
          </p:nvPr>
        </p:nvSpPr>
        <p:spPr>
          <a:xfrm>
            <a:off x="1761600" y="2774083"/>
            <a:ext cx="283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</a:t>
            </a:r>
            <a:endParaRPr/>
          </a:p>
        </p:txBody>
      </p:sp>
      <p:sp>
        <p:nvSpPr>
          <p:cNvPr id="179" name="Google Shape;179;p27"/>
          <p:cNvSpPr txBox="1"/>
          <p:nvPr>
            <p:ph idx="1" type="subTitle"/>
          </p:nvPr>
        </p:nvSpPr>
        <p:spPr>
          <a:xfrm>
            <a:off x="2082600" y="3640470"/>
            <a:ext cx="219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Which song should I listen to next?</a:t>
            </a:r>
            <a:endParaRPr sz="1800"/>
          </a:p>
        </p:txBody>
      </p:sp>
      <p:sp>
        <p:nvSpPr>
          <p:cNvPr id="180" name="Google Shape;180;p27"/>
          <p:cNvSpPr txBox="1"/>
          <p:nvPr>
            <p:ph idx="2" type="ctrTitle"/>
          </p:nvPr>
        </p:nvSpPr>
        <p:spPr>
          <a:xfrm>
            <a:off x="5258100" y="1715140"/>
            <a:ext cx="283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endParaRPr/>
          </a:p>
        </p:txBody>
      </p:sp>
      <p:sp>
        <p:nvSpPr>
          <p:cNvPr id="181" name="Google Shape;181;p27"/>
          <p:cNvSpPr txBox="1"/>
          <p:nvPr>
            <p:ph idx="3" type="subTitle"/>
          </p:nvPr>
        </p:nvSpPr>
        <p:spPr>
          <a:xfrm>
            <a:off x="5579100" y="674442"/>
            <a:ext cx="219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Will the song make it to the Top 25 Billboard?</a:t>
            </a:r>
            <a:endParaRPr sz="1800"/>
          </a:p>
        </p:txBody>
      </p:sp>
      <p:sp>
        <p:nvSpPr>
          <p:cNvPr id="182" name="Google Shape;182;p27"/>
          <p:cNvSpPr/>
          <p:nvPr/>
        </p:nvSpPr>
        <p:spPr>
          <a:xfrm>
            <a:off x="2853425" y="2297297"/>
            <a:ext cx="651673" cy="577807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6349907" y="2260360"/>
            <a:ext cx="651680" cy="651680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400" y="1053850"/>
            <a:ext cx="1505400" cy="15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5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68" name="Google Shape;468;p45"/>
          <p:cNvSpPr/>
          <p:nvPr/>
        </p:nvSpPr>
        <p:spPr>
          <a:xfrm>
            <a:off x="6834276" y="4223299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/>
          <p:nvPr/>
        </p:nvSpPr>
        <p:spPr>
          <a:xfrm rot="-1799867">
            <a:off x="6617172" y="41288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 rot="-1799867">
            <a:off x="3340572" y="4641863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/>
          <p:nvPr/>
        </p:nvSpPr>
        <p:spPr>
          <a:xfrm>
            <a:off x="5938926" y="-942976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5"/>
          <p:cNvSpPr txBox="1"/>
          <p:nvPr>
            <p:ph idx="1" type="body"/>
          </p:nvPr>
        </p:nvSpPr>
        <p:spPr>
          <a:xfrm>
            <a:off x="1295400" y="446800"/>
            <a:ext cx="45270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RECOMMENDATIONS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473" name="Google Shape;473;p45"/>
          <p:cNvCxnSpPr/>
          <p:nvPr/>
        </p:nvCxnSpPr>
        <p:spPr>
          <a:xfrm>
            <a:off x="1395575" y="3223350"/>
            <a:ext cx="702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45"/>
          <p:cNvSpPr/>
          <p:nvPr/>
        </p:nvSpPr>
        <p:spPr>
          <a:xfrm>
            <a:off x="2120449" y="2959042"/>
            <a:ext cx="528600" cy="528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1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475" name="Google Shape;475;p45"/>
          <p:cNvSpPr/>
          <p:nvPr/>
        </p:nvSpPr>
        <p:spPr>
          <a:xfrm>
            <a:off x="4612512" y="2959042"/>
            <a:ext cx="528600" cy="528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2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476" name="Google Shape;476;p45"/>
          <p:cNvSpPr/>
          <p:nvPr/>
        </p:nvSpPr>
        <p:spPr>
          <a:xfrm>
            <a:off x="7104562" y="2959042"/>
            <a:ext cx="528600" cy="528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3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477" name="Google Shape;477;p45"/>
          <p:cNvSpPr txBox="1"/>
          <p:nvPr/>
        </p:nvSpPr>
        <p:spPr>
          <a:xfrm>
            <a:off x="3070450" y="1053850"/>
            <a:ext cx="45270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Song</a:t>
            </a: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: Viva La Vida by Coldplay</a:t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Sentiment</a:t>
            </a: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: Negative ( score - .92)</a:t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Topic </a:t>
            </a: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: Spread across Topics 2, 3, 4</a:t>
            </a: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5"/>
          <p:cNvSpPr txBox="1"/>
          <p:nvPr>
            <p:ph idx="4294967295" type="subTitle"/>
          </p:nvPr>
        </p:nvSpPr>
        <p:spPr>
          <a:xfrm>
            <a:off x="1521650" y="3712725"/>
            <a:ext cx="172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Ayo Technology by 50 Cent Ft. Justin Timberlake</a:t>
            </a:r>
            <a:endParaRPr/>
          </a:p>
        </p:txBody>
      </p:sp>
      <p:sp>
        <p:nvSpPr>
          <p:cNvPr id="479" name="Google Shape;479;p45"/>
          <p:cNvSpPr txBox="1"/>
          <p:nvPr>
            <p:ph idx="4294967295" type="subTitle"/>
          </p:nvPr>
        </p:nvSpPr>
        <p:spPr>
          <a:xfrm>
            <a:off x="4013700" y="3712725"/>
            <a:ext cx="172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Right Round by Flo Rida</a:t>
            </a:r>
            <a:endParaRPr/>
          </a:p>
        </p:txBody>
      </p:sp>
      <p:sp>
        <p:nvSpPr>
          <p:cNvPr id="480" name="Google Shape;480;p45"/>
          <p:cNvSpPr txBox="1"/>
          <p:nvPr>
            <p:ph idx="4294967295" type="subTitle"/>
          </p:nvPr>
        </p:nvSpPr>
        <p:spPr>
          <a:xfrm>
            <a:off x="6505750" y="3712725"/>
            <a:ext cx="172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All or Nothing by Milli Vanilli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28"/>
          <p:cNvCxnSpPr>
            <a:stCxn id="189" idx="3"/>
            <a:endCxn id="190" idx="4"/>
          </p:cNvCxnSpPr>
          <p:nvPr/>
        </p:nvCxnSpPr>
        <p:spPr>
          <a:xfrm flipH="1" rot="10800000">
            <a:off x="4125688" y="2740300"/>
            <a:ext cx="1513800" cy="483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8"/>
          <p:cNvSpPr/>
          <p:nvPr/>
        </p:nvSpPr>
        <p:spPr>
          <a:xfrm>
            <a:off x="-426225" y="-1726775"/>
            <a:ext cx="4264800" cy="426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-7400" y="-10625"/>
            <a:ext cx="727500" cy="519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>
            <p:ph idx="4294967295" type="ctrTitle"/>
          </p:nvPr>
        </p:nvSpPr>
        <p:spPr>
          <a:xfrm>
            <a:off x="893600" y="216900"/>
            <a:ext cx="2592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1 SONG &amp; LYRIC SCRAPING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94" name="Google Shape;194;p28"/>
          <p:cNvSpPr txBox="1"/>
          <p:nvPr>
            <p:ph idx="4294967295" type="subTitle"/>
          </p:nvPr>
        </p:nvSpPr>
        <p:spPr>
          <a:xfrm>
            <a:off x="1325250" y="891375"/>
            <a:ext cx="1986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Compile full list of songs from Billboard Top 100 and feed titles and artists into Genius to pull complete lyrics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5" name="Google Shape;195;p28"/>
          <p:cNvSpPr/>
          <p:nvPr/>
        </p:nvSpPr>
        <p:spPr>
          <a:xfrm>
            <a:off x="6200747" y="2536300"/>
            <a:ext cx="2592600" cy="2481000"/>
          </a:xfrm>
          <a:prstGeom prst="ellipse">
            <a:avLst/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2041350" y="2634250"/>
            <a:ext cx="2285100" cy="2285100"/>
          </a:xfrm>
          <a:prstGeom prst="ellipse">
            <a:avLst/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8"/>
          <p:cNvCxnSpPr/>
          <p:nvPr/>
        </p:nvCxnSpPr>
        <p:spPr>
          <a:xfrm>
            <a:off x="3595725" y="1342575"/>
            <a:ext cx="900000" cy="5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8"/>
          <p:cNvCxnSpPr/>
          <p:nvPr/>
        </p:nvCxnSpPr>
        <p:spPr>
          <a:xfrm>
            <a:off x="2543100" y="2377150"/>
            <a:ext cx="200100" cy="34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8"/>
          <p:cNvCxnSpPr>
            <a:stCxn id="195" idx="2"/>
          </p:cNvCxnSpPr>
          <p:nvPr/>
        </p:nvCxnSpPr>
        <p:spPr>
          <a:xfrm rot="10800000">
            <a:off x="5628347" y="3204700"/>
            <a:ext cx="572400" cy="572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8"/>
          <p:cNvSpPr txBox="1"/>
          <p:nvPr>
            <p:ph idx="4294967295" type="ctrTitle"/>
          </p:nvPr>
        </p:nvSpPr>
        <p:spPr>
          <a:xfrm>
            <a:off x="2246488" y="2934400"/>
            <a:ext cx="187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2A TOPIC MODELING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00" name="Google Shape;200;p28"/>
          <p:cNvSpPr txBox="1"/>
          <p:nvPr>
            <p:ph idx="4294967295" type="subTitle"/>
          </p:nvPr>
        </p:nvSpPr>
        <p:spPr>
          <a:xfrm>
            <a:off x="2207900" y="3575901"/>
            <a:ext cx="1917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Determine list of topics across songs and topic percentage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4496988" y="455227"/>
            <a:ext cx="2285100" cy="2285100"/>
          </a:xfrm>
          <a:prstGeom prst="ellipse">
            <a:avLst/>
          </a:prstGeom>
          <a:solidFill>
            <a:srgbClr val="EC845D">
              <a:alpha val="82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idx="4294967295" type="ctrTitle"/>
          </p:nvPr>
        </p:nvSpPr>
        <p:spPr>
          <a:xfrm>
            <a:off x="4514462" y="794707"/>
            <a:ext cx="2216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2B SENTIMENT ANALYSIS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02" name="Google Shape;202;p28"/>
          <p:cNvSpPr txBox="1"/>
          <p:nvPr>
            <p:ph idx="4294967295" type="subTitle"/>
          </p:nvPr>
        </p:nvSpPr>
        <p:spPr>
          <a:xfrm>
            <a:off x="4663538" y="1396877"/>
            <a:ext cx="1917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Assess sentiment of each song’s lyrics using Vader (overall and across sentiments)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>
            <p:ph idx="4294967295" type="ctrTitle"/>
          </p:nvPr>
        </p:nvSpPr>
        <p:spPr>
          <a:xfrm>
            <a:off x="6388999" y="3129393"/>
            <a:ext cx="2216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3 RANK &amp; RECS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205" name="Google Shape;205;p28"/>
          <p:cNvSpPr txBox="1"/>
          <p:nvPr>
            <p:ph idx="4294967295" type="subTitle"/>
          </p:nvPr>
        </p:nvSpPr>
        <p:spPr>
          <a:xfrm>
            <a:off x="6538100" y="3485513"/>
            <a:ext cx="1917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Use outcomes of sentiment and topic modeling to attempt to predict song rank in the Top 100 and create song recommendations 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idx="1" type="subTitle"/>
          </p:nvPr>
        </p:nvSpPr>
        <p:spPr>
          <a:xfrm>
            <a:off x="2693850" y="143683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Billboard Top 100 lists</a:t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1607873" y="-1077150"/>
            <a:ext cx="2504100" cy="2504100"/>
          </a:xfrm>
          <a:prstGeom prst="ellipse">
            <a:avLst/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 rot="-1799776">
            <a:off x="-1053511" y="4159075"/>
            <a:ext cx="5521224" cy="1698077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1390650" y="1930130"/>
            <a:ext cx="69723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1100 songs</a:t>
            </a:r>
            <a:endParaRPr/>
          </a:p>
        </p:txBody>
      </p:sp>
      <p:sp>
        <p:nvSpPr>
          <p:cNvPr id="214" name="Google Shape;214;p29"/>
          <p:cNvSpPr txBox="1"/>
          <p:nvPr>
            <p:ph idx="2" type="subTitle"/>
          </p:nvPr>
        </p:nvSpPr>
        <p:spPr>
          <a:xfrm>
            <a:off x="2693850" y="2743513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varying genres with lyrics scraped from Genius</a:t>
            </a:r>
            <a:endParaRPr/>
          </a:p>
        </p:txBody>
      </p:sp>
      <p:sp>
        <p:nvSpPr>
          <p:cNvPr id="215" name="Google Shape;215;p29"/>
          <p:cNvSpPr txBox="1"/>
          <p:nvPr>
            <p:ph idx="3" type="subTitle"/>
          </p:nvPr>
        </p:nvSpPr>
        <p:spPr>
          <a:xfrm>
            <a:off x="2693850" y="405018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Taylor Swift to Luke Bryan </a:t>
            </a:r>
            <a:endParaRPr/>
          </a:p>
        </p:txBody>
      </p:sp>
      <p:sp>
        <p:nvSpPr>
          <p:cNvPr id="216" name="Google Shape;216;p29"/>
          <p:cNvSpPr txBox="1"/>
          <p:nvPr>
            <p:ph idx="4" type="title"/>
          </p:nvPr>
        </p:nvSpPr>
        <p:spPr>
          <a:xfrm>
            <a:off x="1390650" y="3239950"/>
            <a:ext cx="69723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686 artists</a:t>
            </a:r>
            <a:endParaRPr/>
          </a:p>
        </p:txBody>
      </p:sp>
      <p:sp>
        <p:nvSpPr>
          <p:cNvPr id="217" name="Google Shape;217;p29"/>
          <p:cNvSpPr txBox="1"/>
          <p:nvPr>
            <p:ph idx="5" type="title"/>
          </p:nvPr>
        </p:nvSpPr>
        <p:spPr>
          <a:xfrm>
            <a:off x="1390650" y="620310"/>
            <a:ext cx="69723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years</a:t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8001411" y="1764595"/>
            <a:ext cx="3119100" cy="3119100"/>
          </a:xfrm>
          <a:prstGeom prst="ellipse">
            <a:avLst/>
          </a:prstGeom>
          <a:solidFill>
            <a:srgbClr val="EC845D">
              <a:alpha val="82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8424011" y="75820"/>
            <a:ext cx="3119100" cy="3119100"/>
          </a:xfrm>
          <a:prstGeom prst="ellipse">
            <a:avLst/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 txBox="1"/>
          <p:nvPr>
            <p:ph idx="6"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/>
          <p:nvPr/>
        </p:nvSpPr>
        <p:spPr>
          <a:xfrm>
            <a:off x="1431000" y="2144800"/>
            <a:ext cx="2501700" cy="2441100"/>
          </a:xfrm>
          <a:prstGeom prst="ellipse">
            <a:avLst/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14645" l="38909" r="13945" t="14638"/>
          <a:stretch/>
        </p:blipFill>
        <p:spPr>
          <a:xfrm>
            <a:off x="1431000" y="2144725"/>
            <a:ext cx="2441100" cy="244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>
            <p:ph type="ctrTitle"/>
          </p:nvPr>
        </p:nvSpPr>
        <p:spPr>
          <a:xfrm>
            <a:off x="928350" y="783925"/>
            <a:ext cx="3389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VADER SENTIMENT ANALYSIS</a:t>
            </a:r>
            <a:endParaRPr/>
          </a:p>
        </p:txBody>
      </p:sp>
      <p:sp>
        <p:nvSpPr>
          <p:cNvPr id="228" name="Google Shape;228;p30"/>
          <p:cNvSpPr txBox="1"/>
          <p:nvPr>
            <p:ph idx="1" type="subTitle"/>
          </p:nvPr>
        </p:nvSpPr>
        <p:spPr>
          <a:xfrm>
            <a:off x="1431000" y="1248225"/>
            <a:ext cx="28869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Lexical method of obtaining sensitivity scores by building a lexicon or a ‘dictionary of sentiment’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 txBox="1"/>
          <p:nvPr>
            <p:ph idx="2" type="ctrTitle"/>
          </p:nvPr>
        </p:nvSpPr>
        <p:spPr>
          <a:xfrm>
            <a:off x="5647764" y="3421950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POLARITY SCORES</a:t>
            </a:r>
            <a:endParaRPr/>
          </a:p>
        </p:txBody>
      </p:sp>
      <p:sp>
        <p:nvSpPr>
          <p:cNvPr id="230" name="Google Shape;230;p30"/>
          <p:cNvSpPr txBox="1"/>
          <p:nvPr>
            <p:ph idx="3" type="subTitle"/>
          </p:nvPr>
        </p:nvSpPr>
        <p:spPr>
          <a:xfrm>
            <a:off x="4933475" y="3875325"/>
            <a:ext cx="3317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sentiment score of a song -  calculated by summing up the sentiment scores of each VADER-dictionary-listed word in the lyrics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Scaled to -1 to 1 : most negative to most positive</a:t>
            </a:r>
            <a:endParaRPr/>
          </a:p>
        </p:txBody>
      </p:sp>
      <p:sp>
        <p:nvSpPr>
          <p:cNvPr id="231" name="Google Shape;231;p30"/>
          <p:cNvSpPr txBox="1"/>
          <p:nvPr>
            <p:ph idx="4" type="title"/>
          </p:nvPr>
        </p:nvSpPr>
        <p:spPr>
          <a:xfrm rot="-5400000">
            <a:off x="-1519475" y="2092625"/>
            <a:ext cx="38202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- PROCESS</a:t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5624375" y="540000"/>
            <a:ext cx="2673600" cy="2626800"/>
          </a:xfrm>
          <a:prstGeom prst="ellipse">
            <a:avLst/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4">
            <a:alphaModFix/>
          </a:blip>
          <a:srcRect b="0" l="6635" r="6626" t="0"/>
          <a:stretch/>
        </p:blipFill>
        <p:spPr>
          <a:xfrm>
            <a:off x="5624375" y="540000"/>
            <a:ext cx="2626800" cy="2626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SCORES</a:t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6605676" y="4223299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 rot="-1799867">
            <a:off x="6388572" y="41288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 rot="-1799867">
            <a:off x="3111972" y="4641863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5710326" y="-942976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1447800" y="446800"/>
            <a:ext cx="21123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DIAMONDS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244" name="Google Shape;244;p31"/>
          <p:cNvCxnSpPr/>
          <p:nvPr/>
        </p:nvCxnSpPr>
        <p:spPr>
          <a:xfrm flipH="1" rot="10800000">
            <a:off x="1471775" y="3219450"/>
            <a:ext cx="2068500" cy="3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3810000" y="446800"/>
            <a:ext cx="21123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999999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iSPY</a:t>
            </a:r>
            <a:endParaRPr sz="1800">
              <a:solidFill>
                <a:srgbClr val="999999"/>
              </a:solidFill>
            </a:endParaRPr>
          </a:p>
        </p:txBody>
      </p:sp>
      <p:cxnSp>
        <p:nvCxnSpPr>
          <p:cNvPr id="246" name="Google Shape;246;p31"/>
          <p:cNvCxnSpPr/>
          <p:nvPr/>
        </p:nvCxnSpPr>
        <p:spPr>
          <a:xfrm flipH="1" rot="10800000">
            <a:off x="3833975" y="3219450"/>
            <a:ext cx="2068500" cy="3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6172200" y="446800"/>
            <a:ext cx="21123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06666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ALL TIME LOW</a:t>
            </a:r>
            <a:endParaRPr sz="18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06666"/>
              </a:solidFill>
            </a:endParaRPr>
          </a:p>
        </p:txBody>
      </p:sp>
      <p:cxnSp>
        <p:nvCxnSpPr>
          <p:cNvPr id="248" name="Google Shape;248;p31"/>
          <p:cNvCxnSpPr/>
          <p:nvPr/>
        </p:nvCxnSpPr>
        <p:spPr>
          <a:xfrm flipH="1" rot="10800000">
            <a:off x="6119975" y="3219450"/>
            <a:ext cx="2068500" cy="39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49" name="Google Shape;249;p31"/>
          <p:cNvPicPr preferRelativeResize="0"/>
          <p:nvPr/>
        </p:nvPicPr>
        <p:blipFill rotWithShape="1">
          <a:blip r:embed="rId3">
            <a:alphaModFix/>
          </a:blip>
          <a:srcRect b="3577" l="21942" r="23771" t="0"/>
          <a:stretch/>
        </p:blipFill>
        <p:spPr>
          <a:xfrm>
            <a:off x="6263350" y="1135300"/>
            <a:ext cx="1759174" cy="175613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>
            <p:ph idx="4294967295" type="subTitle"/>
          </p:nvPr>
        </p:nvSpPr>
        <p:spPr>
          <a:xfrm>
            <a:off x="6211325" y="3547975"/>
            <a:ext cx="19635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</a:t>
            </a:r>
            <a:r>
              <a:rPr lang="en" sz="1400"/>
              <a:t>os: 0.026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Neu: 0.247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latin typeface="Lato"/>
                <a:ea typeface="Lato"/>
                <a:cs typeface="Lato"/>
                <a:sym typeface="Lato"/>
              </a:rPr>
              <a:t>Neg: 0.728</a:t>
            </a:r>
            <a:endParaRPr/>
          </a:p>
        </p:txBody>
      </p:sp>
      <p:sp>
        <p:nvSpPr>
          <p:cNvPr id="251" name="Google Shape;251;p31"/>
          <p:cNvSpPr txBox="1"/>
          <p:nvPr>
            <p:ph idx="4294967295" type="subTitle"/>
          </p:nvPr>
        </p:nvSpPr>
        <p:spPr>
          <a:xfrm>
            <a:off x="3849125" y="3547975"/>
            <a:ext cx="19635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Pos: 0</a:t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Lato"/>
                <a:ea typeface="Lato"/>
                <a:cs typeface="Lato"/>
                <a:sym typeface="Lato"/>
              </a:rPr>
              <a:t>Neu: 0.993</a:t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Neg: 0.007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 txBox="1"/>
          <p:nvPr>
            <p:ph idx="4294967295" type="subTitle"/>
          </p:nvPr>
        </p:nvSpPr>
        <p:spPr>
          <a:xfrm>
            <a:off x="1486925" y="3547975"/>
            <a:ext cx="19635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Lato"/>
                <a:ea typeface="Lato"/>
                <a:cs typeface="Lato"/>
                <a:sym typeface="Lato"/>
              </a:rPr>
              <a:t>Pos: 0.564</a:t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Neu: 0.436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Neg: 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425" y="1159925"/>
            <a:ext cx="1755648" cy="175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 rotWithShape="1">
          <a:blip r:embed="rId5">
            <a:alphaModFix/>
          </a:blip>
          <a:srcRect b="10640" l="11680" r="3306" t="8753"/>
          <a:stretch/>
        </p:blipFill>
        <p:spPr>
          <a:xfrm>
            <a:off x="1565500" y="1151950"/>
            <a:ext cx="1755648" cy="175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</a:t>
            </a: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6834276" y="4223299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 rot="-1799867">
            <a:off x="6617172" y="41288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 rot="-1799867">
            <a:off x="3340572" y="4641863"/>
            <a:ext cx="4290887" cy="1319457"/>
          </a:xfrm>
          <a:prstGeom prst="roundRect">
            <a:avLst>
              <a:gd fmla="val 50000" name="adj"/>
            </a:avLst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5938926" y="-942976"/>
            <a:ext cx="1287600" cy="12876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1295400" y="446800"/>
            <a:ext cx="45270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EXTRACTION OF TOPICS IN LYRICS</a:t>
            </a:r>
            <a:endParaRPr sz="1800"/>
          </a:p>
        </p:txBody>
      </p:sp>
      <p:sp>
        <p:nvSpPr>
          <p:cNvPr id="265" name="Google Shape;265;p32"/>
          <p:cNvSpPr txBox="1"/>
          <p:nvPr/>
        </p:nvSpPr>
        <p:spPr>
          <a:xfrm>
            <a:off x="1305525" y="998650"/>
            <a:ext cx="66048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Topic Modeling produced 4 topics across all song lyrics</a:t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1431525" y="2139350"/>
            <a:ext cx="1493400" cy="136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Party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3173252" y="2139350"/>
            <a:ext cx="1493400" cy="136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Love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838778" y="2139350"/>
            <a:ext cx="1493400" cy="136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Dance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1318125" y="17177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Topic 1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3059852" y="17177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Topic 2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4725378" y="17177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Topic 3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6502778" y="2139350"/>
            <a:ext cx="1493400" cy="136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Money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6389378" y="17177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Topic 4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1318125" y="36020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Night, life, sexy, drink</a:t>
            </a:r>
            <a:endParaRPr sz="1600"/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059850" y="36020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Heart, love, baby, leave</a:t>
            </a:r>
            <a:endParaRPr sz="1600"/>
          </a:p>
        </p:txBody>
      </p:sp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4725375" y="36020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Booty, hump, lean, rock</a:t>
            </a:r>
            <a:endParaRPr sz="1600"/>
          </a:p>
        </p:txBody>
      </p:sp>
      <p:sp>
        <p:nvSpPr>
          <p:cNvPr id="277" name="Google Shape;277;p32"/>
          <p:cNvSpPr txBox="1"/>
          <p:nvPr>
            <p:ph idx="1" type="body"/>
          </p:nvPr>
        </p:nvSpPr>
        <p:spPr>
          <a:xfrm>
            <a:off x="6389375" y="37544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Money, grill, </a:t>
            </a:r>
            <a:endParaRPr sz="1600"/>
          </a:p>
          <a:p>
            <a:pPr indent="0" lvl="0" marL="0" rtl="0" algn="ctr">
              <a:lnSpc>
                <a:spcPct val="6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best</a:t>
            </a:r>
            <a:endParaRPr sz="1600"/>
          </a:p>
        </p:txBody>
      </p:sp>
      <p:grpSp>
        <p:nvGrpSpPr>
          <p:cNvPr id="278" name="Google Shape;278;p32"/>
          <p:cNvGrpSpPr/>
          <p:nvPr/>
        </p:nvGrpSpPr>
        <p:grpSpPr>
          <a:xfrm>
            <a:off x="3672575" y="2432948"/>
            <a:ext cx="518692" cy="428895"/>
            <a:chOff x="5765817" y="3227724"/>
            <a:chExt cx="364865" cy="324822"/>
          </a:xfrm>
        </p:grpSpPr>
        <p:sp>
          <p:nvSpPr>
            <p:cNvPr id="279" name="Google Shape;279;p32"/>
            <p:cNvSpPr/>
            <p:nvPr/>
          </p:nvSpPr>
          <p:spPr>
            <a:xfrm>
              <a:off x="5765817" y="3227724"/>
              <a:ext cx="364865" cy="324822"/>
            </a:xfrm>
            <a:custGeom>
              <a:rect b="b" l="l" r="r" t="t"/>
              <a:pathLst>
                <a:path extrusionOk="0" h="10229" w="1149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6022144" y="3250429"/>
              <a:ext cx="85484" cy="84341"/>
            </a:xfrm>
            <a:custGeom>
              <a:rect b="b" l="l" r="r" t="t"/>
              <a:pathLst>
                <a:path extrusionOk="0" h="2656" w="2692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5862987" y="3250429"/>
              <a:ext cx="73386" cy="43504"/>
            </a:xfrm>
            <a:custGeom>
              <a:rect b="b" l="l" r="r" t="t"/>
              <a:pathLst>
                <a:path extrusionOk="0" h="1370" w="2311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32"/>
          <p:cNvGrpSpPr/>
          <p:nvPr/>
        </p:nvGrpSpPr>
        <p:grpSpPr>
          <a:xfrm>
            <a:off x="6981340" y="2362241"/>
            <a:ext cx="528603" cy="536067"/>
            <a:chOff x="4687894" y="2289713"/>
            <a:chExt cx="359594" cy="353909"/>
          </a:xfrm>
        </p:grpSpPr>
        <p:sp>
          <p:nvSpPr>
            <p:cNvPr id="283" name="Google Shape;283;p32"/>
            <p:cNvSpPr/>
            <p:nvPr/>
          </p:nvSpPr>
          <p:spPr>
            <a:xfrm>
              <a:off x="4955207" y="2477227"/>
              <a:ext cx="34041" cy="22356"/>
            </a:xfrm>
            <a:custGeom>
              <a:rect b="b" l="l" r="r" t="t"/>
              <a:pathLst>
                <a:path extrusionOk="0" h="704" w="107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4687894" y="2289713"/>
              <a:ext cx="359594" cy="353909"/>
            </a:xfrm>
            <a:custGeom>
              <a:rect b="b" l="l" r="r" t="t"/>
              <a:pathLst>
                <a:path extrusionOk="0" h="11145" w="11324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4829299" y="2324485"/>
              <a:ext cx="42393" cy="75291"/>
            </a:xfrm>
            <a:custGeom>
              <a:rect b="b" l="l" r="r" t="t"/>
              <a:pathLst>
                <a:path extrusionOk="0" h="2371" w="1335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32"/>
          <p:cNvGrpSpPr/>
          <p:nvPr/>
        </p:nvGrpSpPr>
        <p:grpSpPr>
          <a:xfrm>
            <a:off x="5404391" y="2432443"/>
            <a:ext cx="436982" cy="428884"/>
            <a:chOff x="4882690" y="2425405"/>
            <a:chExt cx="274573" cy="350682"/>
          </a:xfrm>
        </p:grpSpPr>
        <p:sp>
          <p:nvSpPr>
            <p:cNvPr id="287" name="Google Shape;287;p32"/>
            <p:cNvSpPr/>
            <p:nvPr/>
          </p:nvSpPr>
          <p:spPr>
            <a:xfrm>
              <a:off x="4882690" y="2425405"/>
              <a:ext cx="92075" cy="350682"/>
            </a:xfrm>
            <a:custGeom>
              <a:rect b="b" l="l" r="r" t="t"/>
              <a:pathLst>
                <a:path extrusionOk="0" h="11026" w="2895">
                  <a:moveTo>
                    <a:pt x="2573" y="322"/>
                  </a:moveTo>
                  <a:cubicBezTo>
                    <a:pt x="2370" y="1441"/>
                    <a:pt x="2061" y="3167"/>
                    <a:pt x="1965" y="3751"/>
                  </a:cubicBezTo>
                  <a:cubicBezTo>
                    <a:pt x="1942" y="3846"/>
                    <a:pt x="1930" y="3905"/>
                    <a:pt x="1930" y="3929"/>
                  </a:cubicBezTo>
                  <a:cubicBezTo>
                    <a:pt x="1882" y="4179"/>
                    <a:pt x="1894" y="4525"/>
                    <a:pt x="1930" y="4906"/>
                  </a:cubicBezTo>
                  <a:cubicBezTo>
                    <a:pt x="1709" y="4950"/>
                    <a:pt x="1486" y="4966"/>
                    <a:pt x="1277" y="4966"/>
                  </a:cubicBezTo>
                  <a:cubicBezTo>
                    <a:pt x="980" y="4966"/>
                    <a:pt x="714" y="4933"/>
                    <a:pt x="525" y="4906"/>
                  </a:cubicBezTo>
                  <a:cubicBezTo>
                    <a:pt x="846" y="3036"/>
                    <a:pt x="692" y="1750"/>
                    <a:pt x="572" y="798"/>
                  </a:cubicBezTo>
                  <a:cubicBezTo>
                    <a:pt x="561" y="631"/>
                    <a:pt x="525" y="476"/>
                    <a:pt x="513" y="322"/>
                  </a:cubicBezTo>
                  <a:close/>
                  <a:moveTo>
                    <a:pt x="477" y="5215"/>
                  </a:moveTo>
                  <a:cubicBezTo>
                    <a:pt x="680" y="5251"/>
                    <a:pt x="965" y="5298"/>
                    <a:pt x="1287" y="5298"/>
                  </a:cubicBezTo>
                  <a:cubicBezTo>
                    <a:pt x="1501" y="5298"/>
                    <a:pt x="1739" y="5275"/>
                    <a:pt x="1965" y="5239"/>
                  </a:cubicBezTo>
                  <a:cubicBezTo>
                    <a:pt x="1965" y="5275"/>
                    <a:pt x="1977" y="5322"/>
                    <a:pt x="1977" y="5370"/>
                  </a:cubicBezTo>
                  <a:lnTo>
                    <a:pt x="1977" y="5429"/>
                  </a:lnTo>
                  <a:cubicBezTo>
                    <a:pt x="1823" y="5656"/>
                    <a:pt x="1573" y="6001"/>
                    <a:pt x="1215" y="6334"/>
                  </a:cubicBezTo>
                  <a:cubicBezTo>
                    <a:pt x="1084" y="6215"/>
                    <a:pt x="965" y="6084"/>
                    <a:pt x="858" y="5965"/>
                  </a:cubicBezTo>
                  <a:cubicBezTo>
                    <a:pt x="680" y="5739"/>
                    <a:pt x="549" y="5537"/>
                    <a:pt x="453" y="5370"/>
                  </a:cubicBezTo>
                  <a:cubicBezTo>
                    <a:pt x="453" y="5322"/>
                    <a:pt x="453" y="5263"/>
                    <a:pt x="477" y="5215"/>
                  </a:cubicBezTo>
                  <a:close/>
                  <a:moveTo>
                    <a:pt x="2001" y="5929"/>
                  </a:moveTo>
                  <a:cubicBezTo>
                    <a:pt x="2037" y="6263"/>
                    <a:pt x="2061" y="6572"/>
                    <a:pt x="2061" y="6858"/>
                  </a:cubicBezTo>
                  <a:lnTo>
                    <a:pt x="2061" y="6870"/>
                  </a:lnTo>
                  <a:cubicBezTo>
                    <a:pt x="1846" y="6787"/>
                    <a:pt x="1644" y="6680"/>
                    <a:pt x="1465" y="6549"/>
                  </a:cubicBezTo>
                  <a:cubicBezTo>
                    <a:pt x="1573" y="6441"/>
                    <a:pt x="1680" y="6334"/>
                    <a:pt x="1763" y="6227"/>
                  </a:cubicBezTo>
                  <a:cubicBezTo>
                    <a:pt x="1858" y="6132"/>
                    <a:pt x="1942" y="6025"/>
                    <a:pt x="2001" y="5929"/>
                  </a:cubicBezTo>
                  <a:close/>
                  <a:moveTo>
                    <a:pt x="430" y="5965"/>
                  </a:moveTo>
                  <a:cubicBezTo>
                    <a:pt x="561" y="6156"/>
                    <a:pt x="739" y="6370"/>
                    <a:pt x="965" y="6572"/>
                  </a:cubicBezTo>
                  <a:cubicBezTo>
                    <a:pt x="799" y="6703"/>
                    <a:pt x="620" y="6811"/>
                    <a:pt x="430" y="6918"/>
                  </a:cubicBezTo>
                  <a:lnTo>
                    <a:pt x="430" y="6870"/>
                  </a:lnTo>
                  <a:lnTo>
                    <a:pt x="430" y="6668"/>
                  </a:lnTo>
                  <a:lnTo>
                    <a:pt x="430" y="6334"/>
                  </a:lnTo>
                  <a:lnTo>
                    <a:pt x="430" y="5965"/>
                  </a:lnTo>
                  <a:close/>
                  <a:moveTo>
                    <a:pt x="1215" y="6763"/>
                  </a:moveTo>
                  <a:cubicBezTo>
                    <a:pt x="1454" y="6965"/>
                    <a:pt x="1739" y="7108"/>
                    <a:pt x="2061" y="7215"/>
                  </a:cubicBezTo>
                  <a:cubicBezTo>
                    <a:pt x="2061" y="7656"/>
                    <a:pt x="2037" y="8061"/>
                    <a:pt x="1942" y="8346"/>
                  </a:cubicBezTo>
                  <a:cubicBezTo>
                    <a:pt x="1823" y="8716"/>
                    <a:pt x="1620" y="8870"/>
                    <a:pt x="1251" y="8870"/>
                  </a:cubicBezTo>
                  <a:cubicBezTo>
                    <a:pt x="870" y="8870"/>
                    <a:pt x="656" y="8704"/>
                    <a:pt x="549" y="8346"/>
                  </a:cubicBezTo>
                  <a:cubicBezTo>
                    <a:pt x="453" y="8061"/>
                    <a:pt x="441" y="7680"/>
                    <a:pt x="430" y="7239"/>
                  </a:cubicBezTo>
                  <a:cubicBezTo>
                    <a:pt x="692" y="7120"/>
                    <a:pt x="965" y="6977"/>
                    <a:pt x="1215" y="6763"/>
                  </a:cubicBezTo>
                  <a:close/>
                  <a:moveTo>
                    <a:pt x="2346" y="7525"/>
                  </a:moveTo>
                  <a:cubicBezTo>
                    <a:pt x="2346" y="7727"/>
                    <a:pt x="2358" y="7954"/>
                    <a:pt x="2358" y="8192"/>
                  </a:cubicBezTo>
                  <a:cubicBezTo>
                    <a:pt x="2358" y="8954"/>
                    <a:pt x="2251" y="10704"/>
                    <a:pt x="1323" y="10704"/>
                  </a:cubicBezTo>
                  <a:cubicBezTo>
                    <a:pt x="668" y="10704"/>
                    <a:pt x="370" y="9739"/>
                    <a:pt x="287" y="8680"/>
                  </a:cubicBezTo>
                  <a:lnTo>
                    <a:pt x="287" y="8680"/>
                  </a:lnTo>
                  <a:cubicBezTo>
                    <a:pt x="311" y="8704"/>
                    <a:pt x="311" y="8716"/>
                    <a:pt x="322" y="8739"/>
                  </a:cubicBezTo>
                  <a:lnTo>
                    <a:pt x="322" y="8763"/>
                  </a:lnTo>
                  <a:cubicBezTo>
                    <a:pt x="334" y="8775"/>
                    <a:pt x="334" y="8787"/>
                    <a:pt x="346" y="8799"/>
                  </a:cubicBezTo>
                  <a:cubicBezTo>
                    <a:pt x="370" y="8823"/>
                    <a:pt x="382" y="8835"/>
                    <a:pt x="382" y="8846"/>
                  </a:cubicBezTo>
                  <a:lnTo>
                    <a:pt x="394" y="8858"/>
                  </a:lnTo>
                  <a:lnTo>
                    <a:pt x="441" y="8906"/>
                  </a:lnTo>
                  <a:lnTo>
                    <a:pt x="489" y="8954"/>
                  </a:lnTo>
                  <a:cubicBezTo>
                    <a:pt x="501" y="8966"/>
                    <a:pt x="513" y="8977"/>
                    <a:pt x="525" y="8977"/>
                  </a:cubicBezTo>
                  <a:lnTo>
                    <a:pt x="549" y="8977"/>
                  </a:lnTo>
                  <a:cubicBezTo>
                    <a:pt x="561" y="9001"/>
                    <a:pt x="572" y="9013"/>
                    <a:pt x="584" y="9013"/>
                  </a:cubicBezTo>
                  <a:cubicBezTo>
                    <a:pt x="608" y="9025"/>
                    <a:pt x="620" y="9025"/>
                    <a:pt x="632" y="9037"/>
                  </a:cubicBezTo>
                  <a:cubicBezTo>
                    <a:pt x="644" y="9061"/>
                    <a:pt x="668" y="9061"/>
                    <a:pt x="680" y="9073"/>
                  </a:cubicBezTo>
                  <a:lnTo>
                    <a:pt x="692" y="9073"/>
                  </a:lnTo>
                  <a:cubicBezTo>
                    <a:pt x="703" y="9085"/>
                    <a:pt x="727" y="9085"/>
                    <a:pt x="751" y="9096"/>
                  </a:cubicBezTo>
                  <a:cubicBezTo>
                    <a:pt x="763" y="9096"/>
                    <a:pt x="787" y="9120"/>
                    <a:pt x="811" y="9120"/>
                  </a:cubicBezTo>
                  <a:lnTo>
                    <a:pt x="822" y="9120"/>
                  </a:lnTo>
                  <a:cubicBezTo>
                    <a:pt x="846" y="9120"/>
                    <a:pt x="870" y="9132"/>
                    <a:pt x="882" y="9132"/>
                  </a:cubicBezTo>
                  <a:lnTo>
                    <a:pt x="906" y="9132"/>
                  </a:lnTo>
                  <a:cubicBezTo>
                    <a:pt x="918" y="9132"/>
                    <a:pt x="942" y="9144"/>
                    <a:pt x="965" y="9144"/>
                  </a:cubicBezTo>
                  <a:cubicBezTo>
                    <a:pt x="977" y="9144"/>
                    <a:pt x="1001" y="9144"/>
                    <a:pt x="1025" y="9156"/>
                  </a:cubicBezTo>
                  <a:lnTo>
                    <a:pt x="1334" y="9156"/>
                  </a:lnTo>
                  <a:cubicBezTo>
                    <a:pt x="1345" y="9156"/>
                    <a:pt x="1356" y="9156"/>
                    <a:pt x="1366" y="9156"/>
                  </a:cubicBezTo>
                  <a:cubicBezTo>
                    <a:pt x="1836" y="9156"/>
                    <a:pt x="2123" y="8896"/>
                    <a:pt x="2263" y="8454"/>
                  </a:cubicBezTo>
                  <a:cubicBezTo>
                    <a:pt x="2275" y="8418"/>
                    <a:pt x="2275" y="8406"/>
                    <a:pt x="2275" y="8370"/>
                  </a:cubicBezTo>
                  <a:lnTo>
                    <a:pt x="2275" y="8358"/>
                  </a:lnTo>
                  <a:cubicBezTo>
                    <a:pt x="2275" y="8335"/>
                    <a:pt x="2287" y="8311"/>
                    <a:pt x="2287" y="8287"/>
                  </a:cubicBezTo>
                  <a:lnTo>
                    <a:pt x="2287" y="8263"/>
                  </a:lnTo>
                  <a:cubicBezTo>
                    <a:pt x="2287" y="8239"/>
                    <a:pt x="2299" y="8227"/>
                    <a:pt x="2299" y="8192"/>
                  </a:cubicBezTo>
                  <a:lnTo>
                    <a:pt x="2299" y="8180"/>
                  </a:lnTo>
                  <a:cubicBezTo>
                    <a:pt x="2299" y="8144"/>
                    <a:pt x="2311" y="8132"/>
                    <a:pt x="2311" y="8108"/>
                  </a:cubicBezTo>
                  <a:lnTo>
                    <a:pt x="2311" y="8084"/>
                  </a:lnTo>
                  <a:cubicBezTo>
                    <a:pt x="2311" y="8061"/>
                    <a:pt x="2311" y="8049"/>
                    <a:pt x="2335" y="8013"/>
                  </a:cubicBezTo>
                  <a:lnTo>
                    <a:pt x="2335" y="8001"/>
                  </a:lnTo>
                  <a:cubicBezTo>
                    <a:pt x="2335" y="7965"/>
                    <a:pt x="2335" y="7954"/>
                    <a:pt x="2346" y="7930"/>
                  </a:cubicBezTo>
                  <a:lnTo>
                    <a:pt x="2346" y="7906"/>
                  </a:lnTo>
                  <a:lnTo>
                    <a:pt x="2346" y="7834"/>
                  </a:lnTo>
                  <a:lnTo>
                    <a:pt x="2346" y="7811"/>
                  </a:lnTo>
                  <a:lnTo>
                    <a:pt x="2346" y="7715"/>
                  </a:lnTo>
                  <a:lnTo>
                    <a:pt x="2346" y="7703"/>
                  </a:lnTo>
                  <a:lnTo>
                    <a:pt x="2346" y="7632"/>
                  </a:lnTo>
                  <a:lnTo>
                    <a:pt x="2346" y="7596"/>
                  </a:lnTo>
                  <a:lnTo>
                    <a:pt x="2346" y="7525"/>
                  </a:lnTo>
                  <a:close/>
                  <a:moveTo>
                    <a:pt x="334" y="0"/>
                  </a:moveTo>
                  <a:cubicBezTo>
                    <a:pt x="299" y="0"/>
                    <a:pt x="251" y="12"/>
                    <a:pt x="215" y="36"/>
                  </a:cubicBezTo>
                  <a:cubicBezTo>
                    <a:pt x="191" y="72"/>
                    <a:pt x="180" y="119"/>
                    <a:pt x="180" y="155"/>
                  </a:cubicBezTo>
                  <a:cubicBezTo>
                    <a:pt x="191" y="369"/>
                    <a:pt x="215" y="595"/>
                    <a:pt x="251" y="834"/>
                  </a:cubicBezTo>
                  <a:cubicBezTo>
                    <a:pt x="370" y="1798"/>
                    <a:pt x="513" y="3120"/>
                    <a:pt x="156" y="5084"/>
                  </a:cubicBezTo>
                  <a:cubicBezTo>
                    <a:pt x="120" y="5358"/>
                    <a:pt x="96" y="5834"/>
                    <a:pt x="96" y="6310"/>
                  </a:cubicBezTo>
                  <a:cubicBezTo>
                    <a:pt x="25" y="6787"/>
                    <a:pt x="1" y="7394"/>
                    <a:pt x="1" y="8180"/>
                  </a:cubicBezTo>
                  <a:cubicBezTo>
                    <a:pt x="1" y="8966"/>
                    <a:pt x="96" y="9656"/>
                    <a:pt x="299" y="10132"/>
                  </a:cubicBezTo>
                  <a:cubicBezTo>
                    <a:pt x="596" y="10859"/>
                    <a:pt x="1037" y="11025"/>
                    <a:pt x="1346" y="11025"/>
                  </a:cubicBezTo>
                  <a:cubicBezTo>
                    <a:pt x="2227" y="11025"/>
                    <a:pt x="2716" y="10013"/>
                    <a:pt x="2716" y="8180"/>
                  </a:cubicBezTo>
                  <a:cubicBezTo>
                    <a:pt x="2716" y="6632"/>
                    <a:pt x="2585" y="5727"/>
                    <a:pt x="2275" y="5275"/>
                  </a:cubicBezTo>
                  <a:cubicBezTo>
                    <a:pt x="2227" y="4775"/>
                    <a:pt x="2180" y="4263"/>
                    <a:pt x="2239" y="3965"/>
                  </a:cubicBezTo>
                  <a:cubicBezTo>
                    <a:pt x="2239" y="3965"/>
                    <a:pt x="2263" y="3905"/>
                    <a:pt x="2275" y="3810"/>
                  </a:cubicBezTo>
                  <a:cubicBezTo>
                    <a:pt x="2394" y="3179"/>
                    <a:pt x="2739" y="1286"/>
                    <a:pt x="2894" y="191"/>
                  </a:cubicBezTo>
                  <a:cubicBezTo>
                    <a:pt x="2894" y="143"/>
                    <a:pt x="2894" y="95"/>
                    <a:pt x="2870" y="60"/>
                  </a:cubicBezTo>
                  <a:cubicBezTo>
                    <a:pt x="2835" y="24"/>
                    <a:pt x="2799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4966782" y="2429254"/>
              <a:ext cx="190480" cy="250655"/>
            </a:xfrm>
            <a:custGeom>
              <a:rect b="b" l="l" r="r" t="t"/>
              <a:pathLst>
                <a:path extrusionOk="0" h="7881" w="5989">
                  <a:moveTo>
                    <a:pt x="2000" y="2880"/>
                  </a:moveTo>
                  <a:cubicBezTo>
                    <a:pt x="2143" y="3022"/>
                    <a:pt x="2298" y="3106"/>
                    <a:pt x="2429" y="3153"/>
                  </a:cubicBezTo>
                  <a:lnTo>
                    <a:pt x="2429" y="3165"/>
                  </a:lnTo>
                  <a:lnTo>
                    <a:pt x="2429" y="3249"/>
                  </a:lnTo>
                  <a:lnTo>
                    <a:pt x="2429" y="3344"/>
                  </a:lnTo>
                  <a:lnTo>
                    <a:pt x="2429" y="3356"/>
                  </a:lnTo>
                  <a:lnTo>
                    <a:pt x="2429" y="3534"/>
                  </a:lnTo>
                  <a:lnTo>
                    <a:pt x="2429" y="3546"/>
                  </a:lnTo>
                  <a:lnTo>
                    <a:pt x="2429" y="3725"/>
                  </a:lnTo>
                  <a:lnTo>
                    <a:pt x="2429" y="3749"/>
                  </a:lnTo>
                  <a:cubicBezTo>
                    <a:pt x="2429" y="3808"/>
                    <a:pt x="2429" y="3868"/>
                    <a:pt x="2441" y="3927"/>
                  </a:cubicBezTo>
                  <a:lnTo>
                    <a:pt x="2441" y="3939"/>
                  </a:lnTo>
                  <a:cubicBezTo>
                    <a:pt x="2441" y="3999"/>
                    <a:pt x="2453" y="4058"/>
                    <a:pt x="2453" y="4118"/>
                  </a:cubicBezTo>
                  <a:lnTo>
                    <a:pt x="2453" y="4130"/>
                  </a:lnTo>
                  <a:cubicBezTo>
                    <a:pt x="2453" y="4177"/>
                    <a:pt x="2453" y="4201"/>
                    <a:pt x="2465" y="4237"/>
                  </a:cubicBezTo>
                  <a:cubicBezTo>
                    <a:pt x="2310" y="4463"/>
                    <a:pt x="2036" y="4761"/>
                    <a:pt x="1631" y="4915"/>
                  </a:cubicBezTo>
                  <a:cubicBezTo>
                    <a:pt x="1584" y="4856"/>
                    <a:pt x="1441" y="4677"/>
                    <a:pt x="1215" y="4380"/>
                  </a:cubicBezTo>
                  <a:cubicBezTo>
                    <a:pt x="1548" y="3963"/>
                    <a:pt x="1834" y="3296"/>
                    <a:pt x="2000" y="2880"/>
                  </a:cubicBezTo>
                  <a:close/>
                  <a:moveTo>
                    <a:pt x="2524" y="4713"/>
                  </a:moveTo>
                  <a:cubicBezTo>
                    <a:pt x="2524" y="4761"/>
                    <a:pt x="2548" y="4796"/>
                    <a:pt x="2548" y="4832"/>
                  </a:cubicBezTo>
                  <a:cubicBezTo>
                    <a:pt x="2560" y="4892"/>
                    <a:pt x="2560" y="4939"/>
                    <a:pt x="2572" y="4975"/>
                  </a:cubicBezTo>
                  <a:cubicBezTo>
                    <a:pt x="2584" y="5023"/>
                    <a:pt x="2584" y="5082"/>
                    <a:pt x="2608" y="5130"/>
                  </a:cubicBezTo>
                  <a:cubicBezTo>
                    <a:pt x="2608" y="5154"/>
                    <a:pt x="2620" y="5177"/>
                    <a:pt x="2620" y="5201"/>
                  </a:cubicBezTo>
                  <a:cubicBezTo>
                    <a:pt x="2620" y="5237"/>
                    <a:pt x="2631" y="5249"/>
                    <a:pt x="2631" y="5273"/>
                  </a:cubicBezTo>
                  <a:cubicBezTo>
                    <a:pt x="2631" y="5308"/>
                    <a:pt x="2643" y="5320"/>
                    <a:pt x="2643" y="5356"/>
                  </a:cubicBezTo>
                  <a:cubicBezTo>
                    <a:pt x="2643" y="5368"/>
                    <a:pt x="2667" y="5392"/>
                    <a:pt x="2667" y="5416"/>
                  </a:cubicBezTo>
                  <a:cubicBezTo>
                    <a:pt x="2667" y="5427"/>
                    <a:pt x="2679" y="5451"/>
                    <a:pt x="2679" y="5475"/>
                  </a:cubicBezTo>
                  <a:cubicBezTo>
                    <a:pt x="2679" y="5487"/>
                    <a:pt x="2691" y="5511"/>
                    <a:pt x="2691" y="5535"/>
                  </a:cubicBezTo>
                  <a:cubicBezTo>
                    <a:pt x="2691" y="5547"/>
                    <a:pt x="2703" y="5570"/>
                    <a:pt x="2703" y="5582"/>
                  </a:cubicBezTo>
                  <a:cubicBezTo>
                    <a:pt x="2703" y="5606"/>
                    <a:pt x="2727" y="5618"/>
                    <a:pt x="2727" y="5630"/>
                  </a:cubicBezTo>
                  <a:cubicBezTo>
                    <a:pt x="2727" y="5654"/>
                    <a:pt x="2739" y="5666"/>
                    <a:pt x="2739" y="5677"/>
                  </a:cubicBezTo>
                  <a:lnTo>
                    <a:pt x="2739" y="5689"/>
                  </a:lnTo>
                  <a:cubicBezTo>
                    <a:pt x="2739" y="5713"/>
                    <a:pt x="2739" y="5725"/>
                    <a:pt x="2750" y="5737"/>
                  </a:cubicBezTo>
                  <a:cubicBezTo>
                    <a:pt x="2381" y="5558"/>
                    <a:pt x="2096" y="5356"/>
                    <a:pt x="1893" y="5189"/>
                  </a:cubicBezTo>
                  <a:cubicBezTo>
                    <a:pt x="2155" y="5070"/>
                    <a:pt x="2369" y="4892"/>
                    <a:pt x="2524" y="4713"/>
                  </a:cubicBezTo>
                  <a:close/>
                  <a:moveTo>
                    <a:pt x="3763" y="2927"/>
                  </a:moveTo>
                  <a:cubicBezTo>
                    <a:pt x="3798" y="2927"/>
                    <a:pt x="3822" y="2939"/>
                    <a:pt x="3846" y="2951"/>
                  </a:cubicBezTo>
                  <a:cubicBezTo>
                    <a:pt x="3858" y="2963"/>
                    <a:pt x="3870" y="2987"/>
                    <a:pt x="3870" y="3022"/>
                  </a:cubicBezTo>
                  <a:cubicBezTo>
                    <a:pt x="3810" y="3582"/>
                    <a:pt x="3905" y="4392"/>
                    <a:pt x="4334" y="5035"/>
                  </a:cubicBezTo>
                  <a:cubicBezTo>
                    <a:pt x="4655" y="5547"/>
                    <a:pt x="5060" y="5999"/>
                    <a:pt x="5370" y="6380"/>
                  </a:cubicBezTo>
                  <a:cubicBezTo>
                    <a:pt x="5513" y="6523"/>
                    <a:pt x="5632" y="6654"/>
                    <a:pt x="5715" y="6773"/>
                  </a:cubicBezTo>
                  <a:cubicBezTo>
                    <a:pt x="5632" y="7035"/>
                    <a:pt x="5644" y="7142"/>
                    <a:pt x="5632" y="7237"/>
                  </a:cubicBezTo>
                  <a:cubicBezTo>
                    <a:pt x="5608" y="7344"/>
                    <a:pt x="5548" y="7440"/>
                    <a:pt x="5465" y="7499"/>
                  </a:cubicBezTo>
                  <a:cubicBezTo>
                    <a:pt x="5410" y="7532"/>
                    <a:pt x="5342" y="7550"/>
                    <a:pt x="5273" y="7550"/>
                  </a:cubicBezTo>
                  <a:cubicBezTo>
                    <a:pt x="5193" y="7550"/>
                    <a:pt x="5112" y="7526"/>
                    <a:pt x="5048" y="7475"/>
                  </a:cubicBezTo>
                  <a:lnTo>
                    <a:pt x="3191" y="6130"/>
                  </a:lnTo>
                  <a:lnTo>
                    <a:pt x="3143" y="6082"/>
                  </a:lnTo>
                  <a:lnTo>
                    <a:pt x="3143" y="6058"/>
                  </a:lnTo>
                  <a:lnTo>
                    <a:pt x="3143" y="6047"/>
                  </a:lnTo>
                  <a:cubicBezTo>
                    <a:pt x="3108" y="5928"/>
                    <a:pt x="3048" y="5737"/>
                    <a:pt x="2989" y="5451"/>
                  </a:cubicBezTo>
                  <a:cubicBezTo>
                    <a:pt x="2989" y="5439"/>
                    <a:pt x="2989" y="5427"/>
                    <a:pt x="2977" y="5404"/>
                  </a:cubicBezTo>
                  <a:cubicBezTo>
                    <a:pt x="2977" y="5392"/>
                    <a:pt x="2977" y="5380"/>
                    <a:pt x="2965" y="5368"/>
                  </a:cubicBezTo>
                  <a:cubicBezTo>
                    <a:pt x="2965" y="5344"/>
                    <a:pt x="2965" y="5332"/>
                    <a:pt x="2953" y="5320"/>
                  </a:cubicBezTo>
                  <a:cubicBezTo>
                    <a:pt x="2953" y="5308"/>
                    <a:pt x="2953" y="5285"/>
                    <a:pt x="2929" y="5273"/>
                  </a:cubicBezTo>
                  <a:cubicBezTo>
                    <a:pt x="2929" y="5261"/>
                    <a:pt x="2929" y="5249"/>
                    <a:pt x="2917" y="5225"/>
                  </a:cubicBezTo>
                  <a:cubicBezTo>
                    <a:pt x="2917" y="5213"/>
                    <a:pt x="2917" y="5201"/>
                    <a:pt x="2905" y="5189"/>
                  </a:cubicBezTo>
                  <a:lnTo>
                    <a:pt x="2905" y="5142"/>
                  </a:lnTo>
                  <a:lnTo>
                    <a:pt x="2905" y="5130"/>
                  </a:lnTo>
                  <a:lnTo>
                    <a:pt x="2905" y="5082"/>
                  </a:lnTo>
                  <a:lnTo>
                    <a:pt x="2905" y="5035"/>
                  </a:lnTo>
                  <a:lnTo>
                    <a:pt x="2905" y="4987"/>
                  </a:lnTo>
                  <a:lnTo>
                    <a:pt x="2905" y="4975"/>
                  </a:lnTo>
                  <a:lnTo>
                    <a:pt x="2905" y="4927"/>
                  </a:lnTo>
                  <a:lnTo>
                    <a:pt x="2905" y="4915"/>
                  </a:lnTo>
                  <a:lnTo>
                    <a:pt x="2905" y="4868"/>
                  </a:lnTo>
                  <a:lnTo>
                    <a:pt x="2905" y="4856"/>
                  </a:lnTo>
                  <a:lnTo>
                    <a:pt x="2905" y="4808"/>
                  </a:lnTo>
                  <a:lnTo>
                    <a:pt x="2905" y="4796"/>
                  </a:lnTo>
                  <a:lnTo>
                    <a:pt x="2905" y="4749"/>
                  </a:lnTo>
                  <a:lnTo>
                    <a:pt x="2905" y="4737"/>
                  </a:lnTo>
                  <a:lnTo>
                    <a:pt x="2905" y="4689"/>
                  </a:lnTo>
                  <a:lnTo>
                    <a:pt x="2905" y="4677"/>
                  </a:lnTo>
                  <a:lnTo>
                    <a:pt x="2905" y="4630"/>
                  </a:lnTo>
                  <a:lnTo>
                    <a:pt x="2905" y="4618"/>
                  </a:lnTo>
                  <a:lnTo>
                    <a:pt x="2905" y="4570"/>
                  </a:lnTo>
                  <a:lnTo>
                    <a:pt x="2905" y="4558"/>
                  </a:lnTo>
                  <a:lnTo>
                    <a:pt x="2905" y="4511"/>
                  </a:lnTo>
                  <a:lnTo>
                    <a:pt x="2905" y="4499"/>
                  </a:lnTo>
                  <a:lnTo>
                    <a:pt x="2905" y="4451"/>
                  </a:lnTo>
                  <a:lnTo>
                    <a:pt x="2905" y="4439"/>
                  </a:lnTo>
                  <a:lnTo>
                    <a:pt x="2905" y="4392"/>
                  </a:lnTo>
                  <a:lnTo>
                    <a:pt x="2905" y="4380"/>
                  </a:lnTo>
                  <a:lnTo>
                    <a:pt x="2905" y="4332"/>
                  </a:lnTo>
                  <a:lnTo>
                    <a:pt x="2905" y="4320"/>
                  </a:lnTo>
                  <a:lnTo>
                    <a:pt x="2905" y="4273"/>
                  </a:lnTo>
                  <a:lnTo>
                    <a:pt x="2905" y="4261"/>
                  </a:lnTo>
                  <a:lnTo>
                    <a:pt x="2905" y="4213"/>
                  </a:lnTo>
                  <a:lnTo>
                    <a:pt x="2905" y="4201"/>
                  </a:lnTo>
                  <a:lnTo>
                    <a:pt x="2905" y="4153"/>
                  </a:lnTo>
                  <a:lnTo>
                    <a:pt x="2905" y="4142"/>
                  </a:lnTo>
                  <a:lnTo>
                    <a:pt x="2905" y="4094"/>
                  </a:lnTo>
                  <a:lnTo>
                    <a:pt x="2905" y="4082"/>
                  </a:lnTo>
                  <a:lnTo>
                    <a:pt x="2905" y="4034"/>
                  </a:lnTo>
                  <a:lnTo>
                    <a:pt x="2905" y="4023"/>
                  </a:lnTo>
                  <a:lnTo>
                    <a:pt x="2905" y="3975"/>
                  </a:lnTo>
                  <a:lnTo>
                    <a:pt x="2905" y="3963"/>
                  </a:lnTo>
                  <a:lnTo>
                    <a:pt x="2905" y="3915"/>
                  </a:lnTo>
                  <a:lnTo>
                    <a:pt x="2905" y="3903"/>
                  </a:lnTo>
                  <a:lnTo>
                    <a:pt x="2905" y="3856"/>
                  </a:lnTo>
                  <a:lnTo>
                    <a:pt x="2905" y="3844"/>
                  </a:lnTo>
                  <a:lnTo>
                    <a:pt x="2905" y="3796"/>
                  </a:lnTo>
                  <a:lnTo>
                    <a:pt x="2905" y="3784"/>
                  </a:lnTo>
                  <a:lnTo>
                    <a:pt x="2905" y="3737"/>
                  </a:lnTo>
                  <a:lnTo>
                    <a:pt x="2905" y="3725"/>
                  </a:lnTo>
                  <a:lnTo>
                    <a:pt x="2905" y="3677"/>
                  </a:lnTo>
                  <a:lnTo>
                    <a:pt x="2905" y="3665"/>
                  </a:lnTo>
                  <a:lnTo>
                    <a:pt x="2905" y="3618"/>
                  </a:lnTo>
                  <a:lnTo>
                    <a:pt x="2905" y="3606"/>
                  </a:lnTo>
                  <a:lnTo>
                    <a:pt x="2905" y="3558"/>
                  </a:lnTo>
                  <a:lnTo>
                    <a:pt x="2905" y="3546"/>
                  </a:lnTo>
                  <a:lnTo>
                    <a:pt x="2905" y="3499"/>
                  </a:lnTo>
                  <a:lnTo>
                    <a:pt x="2905" y="3475"/>
                  </a:lnTo>
                  <a:lnTo>
                    <a:pt x="2905" y="3427"/>
                  </a:lnTo>
                  <a:lnTo>
                    <a:pt x="2905" y="3403"/>
                  </a:lnTo>
                  <a:lnTo>
                    <a:pt x="2905" y="3356"/>
                  </a:lnTo>
                  <a:lnTo>
                    <a:pt x="2905" y="3320"/>
                  </a:lnTo>
                  <a:lnTo>
                    <a:pt x="2905" y="3284"/>
                  </a:lnTo>
                  <a:lnTo>
                    <a:pt x="2905" y="3249"/>
                  </a:lnTo>
                  <a:lnTo>
                    <a:pt x="2905" y="3201"/>
                  </a:lnTo>
                  <a:lnTo>
                    <a:pt x="2905" y="3177"/>
                  </a:lnTo>
                  <a:lnTo>
                    <a:pt x="2905" y="3130"/>
                  </a:lnTo>
                  <a:lnTo>
                    <a:pt x="2905" y="3106"/>
                  </a:lnTo>
                  <a:lnTo>
                    <a:pt x="2905" y="3070"/>
                  </a:lnTo>
                  <a:lnTo>
                    <a:pt x="2905" y="3046"/>
                  </a:lnTo>
                  <a:lnTo>
                    <a:pt x="2905" y="3010"/>
                  </a:lnTo>
                  <a:lnTo>
                    <a:pt x="2905" y="2987"/>
                  </a:lnTo>
                  <a:lnTo>
                    <a:pt x="2905" y="2951"/>
                  </a:lnTo>
                  <a:lnTo>
                    <a:pt x="2905" y="2939"/>
                  </a:lnTo>
                  <a:lnTo>
                    <a:pt x="3763" y="2927"/>
                  </a:lnTo>
                  <a:close/>
                  <a:moveTo>
                    <a:pt x="740" y="0"/>
                  </a:moveTo>
                  <a:cubicBezTo>
                    <a:pt x="714" y="0"/>
                    <a:pt x="685" y="7"/>
                    <a:pt x="655" y="22"/>
                  </a:cubicBezTo>
                  <a:cubicBezTo>
                    <a:pt x="584" y="70"/>
                    <a:pt x="548" y="153"/>
                    <a:pt x="595" y="248"/>
                  </a:cubicBezTo>
                  <a:lnTo>
                    <a:pt x="643" y="320"/>
                  </a:lnTo>
                  <a:cubicBezTo>
                    <a:pt x="1167" y="1284"/>
                    <a:pt x="1488" y="1963"/>
                    <a:pt x="1596" y="2225"/>
                  </a:cubicBezTo>
                  <a:cubicBezTo>
                    <a:pt x="1655" y="2356"/>
                    <a:pt x="1703" y="2475"/>
                    <a:pt x="1774" y="2582"/>
                  </a:cubicBezTo>
                  <a:cubicBezTo>
                    <a:pt x="1715" y="2737"/>
                    <a:pt x="1619" y="2951"/>
                    <a:pt x="1524" y="3213"/>
                  </a:cubicBezTo>
                  <a:cubicBezTo>
                    <a:pt x="1357" y="3594"/>
                    <a:pt x="1179" y="3903"/>
                    <a:pt x="1024" y="4118"/>
                  </a:cubicBezTo>
                  <a:cubicBezTo>
                    <a:pt x="834" y="3868"/>
                    <a:pt x="595" y="3546"/>
                    <a:pt x="310" y="3165"/>
                  </a:cubicBezTo>
                  <a:cubicBezTo>
                    <a:pt x="273" y="3122"/>
                    <a:pt x="228" y="3096"/>
                    <a:pt x="182" y="3096"/>
                  </a:cubicBezTo>
                  <a:cubicBezTo>
                    <a:pt x="153" y="3096"/>
                    <a:pt x="123" y="3106"/>
                    <a:pt x="95" y="3130"/>
                  </a:cubicBezTo>
                  <a:cubicBezTo>
                    <a:pt x="12" y="3189"/>
                    <a:pt x="0" y="3284"/>
                    <a:pt x="60" y="3356"/>
                  </a:cubicBezTo>
                  <a:cubicBezTo>
                    <a:pt x="869" y="4427"/>
                    <a:pt x="1286" y="4975"/>
                    <a:pt x="1405" y="5142"/>
                  </a:cubicBezTo>
                  <a:cubicBezTo>
                    <a:pt x="1584" y="5392"/>
                    <a:pt x="2084" y="5773"/>
                    <a:pt x="2917" y="6273"/>
                  </a:cubicBezTo>
                  <a:cubicBezTo>
                    <a:pt x="2953" y="6320"/>
                    <a:pt x="2989" y="6368"/>
                    <a:pt x="3036" y="6392"/>
                  </a:cubicBezTo>
                  <a:lnTo>
                    <a:pt x="4894" y="7749"/>
                  </a:lnTo>
                  <a:cubicBezTo>
                    <a:pt x="5013" y="7833"/>
                    <a:pt x="5167" y="7880"/>
                    <a:pt x="5298" y="7880"/>
                  </a:cubicBezTo>
                  <a:cubicBezTo>
                    <a:pt x="5429" y="7880"/>
                    <a:pt x="5548" y="7856"/>
                    <a:pt x="5668" y="7773"/>
                  </a:cubicBezTo>
                  <a:cubicBezTo>
                    <a:pt x="5834" y="7678"/>
                    <a:pt x="5941" y="7499"/>
                    <a:pt x="5989" y="7321"/>
                  </a:cubicBezTo>
                  <a:cubicBezTo>
                    <a:pt x="5977" y="7106"/>
                    <a:pt x="5929" y="6904"/>
                    <a:pt x="5810" y="6749"/>
                  </a:cubicBezTo>
                  <a:cubicBezTo>
                    <a:pt x="5703" y="6630"/>
                    <a:pt x="5584" y="6487"/>
                    <a:pt x="5453" y="6332"/>
                  </a:cubicBezTo>
                  <a:cubicBezTo>
                    <a:pt x="5132" y="5975"/>
                    <a:pt x="4751" y="5511"/>
                    <a:pt x="4441" y="5035"/>
                  </a:cubicBezTo>
                  <a:cubicBezTo>
                    <a:pt x="4048" y="4463"/>
                    <a:pt x="3977" y="3701"/>
                    <a:pt x="4036" y="3237"/>
                  </a:cubicBezTo>
                  <a:cubicBezTo>
                    <a:pt x="4048" y="3118"/>
                    <a:pt x="4001" y="2999"/>
                    <a:pt x="3929" y="2915"/>
                  </a:cubicBezTo>
                  <a:cubicBezTo>
                    <a:pt x="3858" y="2820"/>
                    <a:pt x="3739" y="2772"/>
                    <a:pt x="3620" y="2772"/>
                  </a:cubicBezTo>
                  <a:lnTo>
                    <a:pt x="2715" y="2796"/>
                  </a:lnTo>
                  <a:cubicBezTo>
                    <a:pt x="2655" y="2796"/>
                    <a:pt x="2572" y="2820"/>
                    <a:pt x="2536" y="2856"/>
                  </a:cubicBezTo>
                  <a:cubicBezTo>
                    <a:pt x="2358" y="2796"/>
                    <a:pt x="2084" y="2629"/>
                    <a:pt x="1893" y="2106"/>
                  </a:cubicBezTo>
                  <a:cubicBezTo>
                    <a:pt x="1786" y="1820"/>
                    <a:pt x="1441" y="1165"/>
                    <a:pt x="929" y="153"/>
                  </a:cubicBezTo>
                  <a:lnTo>
                    <a:pt x="881" y="82"/>
                  </a:lnTo>
                  <a:cubicBezTo>
                    <a:pt x="849" y="33"/>
                    <a:pt x="799" y="0"/>
                    <a:pt x="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32"/>
          <p:cNvGrpSpPr/>
          <p:nvPr/>
        </p:nvGrpSpPr>
        <p:grpSpPr>
          <a:xfrm>
            <a:off x="1905323" y="2369158"/>
            <a:ext cx="528595" cy="536036"/>
            <a:chOff x="7066548" y="2912594"/>
            <a:chExt cx="352209" cy="334938"/>
          </a:xfrm>
        </p:grpSpPr>
        <p:sp>
          <p:nvSpPr>
            <p:cNvPr id="290" name="Google Shape;290;p32"/>
            <p:cNvSpPr/>
            <p:nvPr/>
          </p:nvSpPr>
          <p:spPr>
            <a:xfrm>
              <a:off x="7066548" y="2912594"/>
              <a:ext cx="219264" cy="266399"/>
            </a:xfrm>
            <a:custGeom>
              <a:rect b="b" l="l" r="r" t="t"/>
              <a:pathLst>
                <a:path extrusionOk="0" h="8376" w="6894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7262690" y="2968571"/>
              <a:ext cx="156067" cy="278962"/>
            </a:xfrm>
            <a:custGeom>
              <a:rect b="b" l="l" r="r" t="t"/>
              <a:pathLst>
                <a:path extrusionOk="0" h="8771" w="4907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7356610" y="3200843"/>
              <a:ext cx="58362" cy="24363"/>
            </a:xfrm>
            <a:custGeom>
              <a:rect b="b" l="l" r="r" t="t"/>
              <a:pathLst>
                <a:path extrusionOk="0" h="766" w="1835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7068806" y="3188821"/>
              <a:ext cx="179539" cy="24617"/>
            </a:xfrm>
            <a:custGeom>
              <a:rect b="b" l="l" r="r" t="t"/>
              <a:pathLst>
                <a:path extrusionOk="0" h="774" w="5645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7361158" y="3154726"/>
              <a:ext cx="49997" cy="20482"/>
            </a:xfrm>
            <a:custGeom>
              <a:rect b="b" l="l" r="r" t="t"/>
              <a:pathLst>
                <a:path extrusionOk="0" h="644" w="1572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7155920" y="3139523"/>
              <a:ext cx="148084" cy="33045"/>
            </a:xfrm>
            <a:custGeom>
              <a:rect b="b" l="l" r="r" t="t"/>
              <a:pathLst>
                <a:path extrusionOk="0" h="1039" w="4656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/>
          <p:nvPr/>
        </p:nvSpPr>
        <p:spPr>
          <a:xfrm flipH="1" rot="5400000">
            <a:off x="2784225" y="-1515725"/>
            <a:ext cx="4057500" cy="81858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2D5C2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1" name="Google Shape;301;p33"/>
          <p:cNvGraphicFramePr/>
          <p:nvPr/>
        </p:nvGraphicFramePr>
        <p:xfrm>
          <a:off x="1127450" y="80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{2FDD64EB-EE1C-4E64-A09F-DABE02CA6B39}</a:tableStyleId>
              </a:tblPr>
              <a:tblGrid>
                <a:gridCol w="1480850"/>
                <a:gridCol w="1220575"/>
                <a:gridCol w="1114025"/>
                <a:gridCol w="1027825"/>
                <a:gridCol w="1037425"/>
                <a:gridCol w="471275"/>
              </a:tblGrid>
              <a:tr h="46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Palanquin Dark"/>
                          <a:ea typeface="Palanquin Dark"/>
                          <a:cs typeface="Palanquin Dark"/>
                          <a:sym typeface="Palanquin Dark"/>
                        </a:rPr>
                        <a:t>Logistic Regressions</a:t>
                      </a:r>
                      <a:endParaRPr b="1" sz="1600">
                        <a:solidFill>
                          <a:schemeClr val="accent4"/>
                        </a:solidFill>
                        <a:latin typeface="Palanquin Dark"/>
                        <a:ea typeface="Palanquin Dark"/>
                        <a:cs typeface="Palanquin Dark"/>
                        <a:sym typeface="Palanquin Dar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Palanquin Dark"/>
                          <a:ea typeface="Palanquin Dark"/>
                          <a:cs typeface="Palanquin Dark"/>
                          <a:sym typeface="Palanquin Dark"/>
                        </a:rPr>
                        <a:t>Class Weight</a:t>
                      </a:r>
                      <a:endParaRPr b="1" sz="1600">
                        <a:solidFill>
                          <a:schemeClr val="accent2"/>
                        </a:solidFill>
                        <a:latin typeface="Palanquin Dark"/>
                        <a:ea typeface="Palanquin Dark"/>
                        <a:cs typeface="Palanquin Dark"/>
                        <a:sym typeface="Palanquin D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Palanquin Dark"/>
                          <a:ea typeface="Palanquin Dark"/>
                          <a:cs typeface="Palanquin Dark"/>
                          <a:sym typeface="Palanquin Dark"/>
                        </a:rPr>
                        <a:t>Accuracy</a:t>
                      </a:r>
                      <a:endParaRPr b="1" sz="1600">
                        <a:solidFill>
                          <a:schemeClr val="accent2"/>
                        </a:solidFill>
                        <a:latin typeface="Palanquin Dark"/>
                        <a:ea typeface="Palanquin Dark"/>
                        <a:cs typeface="Palanquin Dark"/>
                        <a:sym typeface="Palanquin D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Palanquin Dark"/>
                          <a:ea typeface="Palanquin Dark"/>
                          <a:cs typeface="Palanquin Dark"/>
                          <a:sym typeface="Palanquin Dark"/>
                        </a:rPr>
                        <a:t>ROC</a:t>
                      </a:r>
                      <a:endParaRPr b="1" sz="1600">
                        <a:solidFill>
                          <a:schemeClr val="accent2"/>
                        </a:solidFill>
                        <a:latin typeface="Palanquin Dark"/>
                        <a:ea typeface="Palanquin Dark"/>
                        <a:cs typeface="Palanquin Dark"/>
                        <a:sym typeface="Palanquin D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Palanquin Dark"/>
                          <a:ea typeface="Palanquin Dark"/>
                          <a:cs typeface="Palanquin Dark"/>
                          <a:sym typeface="Palanquin Dark"/>
                        </a:rPr>
                        <a:t>F1</a:t>
                      </a:r>
                      <a:endParaRPr b="1" sz="1600">
                        <a:solidFill>
                          <a:schemeClr val="accent2"/>
                        </a:solidFill>
                        <a:latin typeface="Palanquin Dark"/>
                        <a:ea typeface="Palanquin Dark"/>
                        <a:cs typeface="Palanquin Dark"/>
                        <a:sym typeface="Palanquin D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2"/>
                        </a:solidFill>
                        <a:latin typeface="Palanquin Dark"/>
                        <a:ea typeface="Palanquin Dark"/>
                        <a:cs typeface="Palanquin Dark"/>
                        <a:sym typeface="Palanquin D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2"/>
                          </a:solidFill>
                          <a:latin typeface="Palanquin Dark"/>
                          <a:ea typeface="Palanquin Dark"/>
                          <a:cs typeface="Palanquin Dark"/>
                          <a:sym typeface="Palanquin Dark"/>
                        </a:rPr>
                        <a:t>1. </a:t>
                      </a:r>
                      <a:r>
                        <a:rPr b="1" lang="en">
                          <a:solidFill>
                            <a:schemeClr val="accent2"/>
                          </a:solidFill>
                          <a:latin typeface="Palanquin Dark"/>
                          <a:ea typeface="Palanquin Dark"/>
                          <a:cs typeface="Palanquin Dark"/>
                          <a:sym typeface="Palanquin Dark"/>
                        </a:rPr>
                        <a:t>Lyrics</a:t>
                      </a:r>
                      <a:endParaRPr b="1">
                        <a:solidFill>
                          <a:schemeClr val="accent2"/>
                        </a:solidFill>
                        <a:latin typeface="Palanquin Dark"/>
                        <a:ea typeface="Palanquin Dark"/>
                        <a:cs typeface="Palanquin Dark"/>
                        <a:sym typeface="Palanquin D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Balanced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0.83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0.89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0.70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2"/>
                          </a:solidFill>
                          <a:latin typeface="Palanquin Dark"/>
                          <a:ea typeface="Palanquin Dark"/>
                          <a:cs typeface="Palanquin Dark"/>
                          <a:sym typeface="Palanquin Dark"/>
                        </a:rPr>
                        <a:t>2. Topic &amp;    Sentiment</a:t>
                      </a:r>
                      <a:endParaRPr b="1">
                        <a:solidFill>
                          <a:schemeClr val="accent2"/>
                        </a:solidFill>
                        <a:latin typeface="Palanquin Dark"/>
                        <a:ea typeface="Palanquin Dark"/>
                        <a:cs typeface="Palanquin Dark"/>
                        <a:sym typeface="Palanquin D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Balanced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0.74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0.53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0.50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2"/>
                          </a:solidFill>
                          <a:latin typeface="Palanquin Dark"/>
                          <a:ea typeface="Palanquin Dark"/>
                          <a:cs typeface="Palanquin Dark"/>
                          <a:sym typeface="Palanquin Dark"/>
                        </a:rPr>
                        <a:t>3. Lyrics, Topic,  Sentiment </a:t>
                      </a:r>
                      <a:endParaRPr b="1">
                        <a:solidFill>
                          <a:schemeClr val="accent2"/>
                        </a:solidFill>
                        <a:latin typeface="Palanquin Dark"/>
                        <a:ea typeface="Palanquin Dark"/>
                        <a:cs typeface="Palanquin Dark"/>
                        <a:sym typeface="Palanquin D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Balanced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0.82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0.90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0.70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6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2"/>
                        </a:solidFill>
                        <a:latin typeface="Palanquin Dark SemiBold"/>
                        <a:ea typeface="Palanquin Dark SemiBold"/>
                        <a:cs typeface="Palanquin Dark SemiBold"/>
                        <a:sym typeface="Palanquin Dark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02" name="Google Shape;302;p33"/>
          <p:cNvCxnSpPr/>
          <p:nvPr/>
        </p:nvCxnSpPr>
        <p:spPr>
          <a:xfrm>
            <a:off x="720000" y="1982075"/>
            <a:ext cx="6880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3"/>
          <p:cNvCxnSpPr/>
          <p:nvPr/>
        </p:nvCxnSpPr>
        <p:spPr>
          <a:xfrm>
            <a:off x="720075" y="2776175"/>
            <a:ext cx="6880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3"/>
          <p:cNvCxnSpPr/>
          <p:nvPr/>
        </p:nvCxnSpPr>
        <p:spPr>
          <a:xfrm>
            <a:off x="720075" y="3461125"/>
            <a:ext cx="6880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3"/>
          <p:cNvSpPr txBox="1"/>
          <p:nvPr>
            <p:ph type="title"/>
          </p:nvPr>
        </p:nvSpPr>
        <p:spPr>
          <a:xfrm rot="-5400000">
            <a:off x="-1150775" y="1825525"/>
            <a:ext cx="3082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  PREDICTION </a:t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5853313" y="3217501"/>
            <a:ext cx="3852000" cy="3852000"/>
          </a:xfrm>
          <a:prstGeom prst="ellipse">
            <a:avLst/>
          </a:prstGeom>
          <a:solidFill>
            <a:srgbClr val="A9CEC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 txBox="1"/>
          <p:nvPr/>
        </p:nvSpPr>
        <p:spPr>
          <a:xfrm>
            <a:off x="6479650" y="3741800"/>
            <a:ext cx="278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Baseline Accuracy:      75% 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7479425" y="0"/>
            <a:ext cx="2013900" cy="1982100"/>
          </a:xfrm>
          <a:prstGeom prst="ellipse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"/>
          <p:cNvSpPr txBox="1"/>
          <p:nvPr/>
        </p:nvSpPr>
        <p:spPr>
          <a:xfrm>
            <a:off x="7479425" y="779150"/>
            <a:ext cx="1785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Rank &lt;=  25 ;  High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 rot="-5400000">
            <a:off x="-1030029" y="1603150"/>
            <a:ext cx="284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315" name="Google Shape;315;p34"/>
          <p:cNvSpPr txBox="1"/>
          <p:nvPr>
            <p:ph idx="1" type="body"/>
          </p:nvPr>
        </p:nvSpPr>
        <p:spPr>
          <a:xfrm>
            <a:off x="1351325" y="906700"/>
            <a:ext cx="70086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Using K-Means clustering we determined similar songs</a:t>
            </a:r>
            <a:endParaRPr sz="1800"/>
          </a:p>
        </p:txBody>
      </p:sp>
      <p:sp>
        <p:nvSpPr>
          <p:cNvPr id="316" name="Google Shape;316;p34"/>
          <p:cNvSpPr txBox="1"/>
          <p:nvPr>
            <p:ph idx="1" type="body"/>
          </p:nvPr>
        </p:nvSpPr>
        <p:spPr>
          <a:xfrm>
            <a:off x="1295400" y="446800"/>
            <a:ext cx="45270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SONG CLUSTERING</a:t>
            </a:r>
            <a:endParaRPr sz="1800"/>
          </a:p>
        </p:txBody>
      </p:sp>
      <p:sp>
        <p:nvSpPr>
          <p:cNvPr id="317" name="Google Shape;317;p34"/>
          <p:cNvSpPr txBox="1"/>
          <p:nvPr>
            <p:ph idx="1" type="body"/>
          </p:nvPr>
        </p:nvSpPr>
        <p:spPr>
          <a:xfrm>
            <a:off x="4319225" y="3886200"/>
            <a:ext cx="4527000" cy="10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results of this analysis could be used to place new music/artists near other popular songs when marketing</a:t>
            </a:r>
            <a:endParaRPr sz="18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8" name="Google Shape;318;p34"/>
          <p:cNvSpPr/>
          <p:nvPr/>
        </p:nvSpPr>
        <p:spPr>
          <a:xfrm>
            <a:off x="1165725" y="2037050"/>
            <a:ext cx="1720200" cy="1462500"/>
          </a:xfrm>
          <a:prstGeom prst="rect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Drake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Britney Spears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XXXtentacion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Imagine Dragons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8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Adele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4"/>
          <p:cNvSpPr txBox="1"/>
          <p:nvPr>
            <p:ph idx="1" type="body"/>
          </p:nvPr>
        </p:nvSpPr>
        <p:spPr>
          <a:xfrm>
            <a:off x="1165725" y="17177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Cluster 0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4"/>
          <p:cNvSpPr txBox="1"/>
          <p:nvPr>
            <p:ph idx="1" type="body"/>
          </p:nvPr>
        </p:nvSpPr>
        <p:spPr>
          <a:xfrm>
            <a:off x="3111925" y="17177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Cluster 1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4"/>
          <p:cNvSpPr txBox="1"/>
          <p:nvPr>
            <p:ph idx="1" type="body"/>
          </p:nvPr>
        </p:nvSpPr>
        <p:spPr>
          <a:xfrm>
            <a:off x="5058125" y="17177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Cluster 2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4"/>
          <p:cNvSpPr txBox="1"/>
          <p:nvPr>
            <p:ph idx="1" type="body"/>
          </p:nvPr>
        </p:nvSpPr>
        <p:spPr>
          <a:xfrm>
            <a:off x="7004325" y="1717701"/>
            <a:ext cx="1720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Cluster 3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3111925" y="2037050"/>
            <a:ext cx="1720200" cy="1462500"/>
          </a:xfrm>
          <a:prstGeom prst="rect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Ed Sheeran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Beyonce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Miley Cyrus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Rihanna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8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Adele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5058125" y="2037050"/>
            <a:ext cx="1720200" cy="1462500"/>
          </a:xfrm>
          <a:prstGeom prst="rect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Taylor Swift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Bruno Mars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Katy Perry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Lady Gaga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8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Weeknd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4"/>
          <p:cNvSpPr/>
          <p:nvPr/>
        </p:nvSpPr>
        <p:spPr>
          <a:xfrm>
            <a:off x="7004325" y="2037050"/>
            <a:ext cx="1720200" cy="1462500"/>
          </a:xfrm>
          <a:prstGeom prst="rect">
            <a:avLst/>
          </a:prstGeom>
          <a:solidFill>
            <a:srgbClr val="EC845D">
              <a:alpha val="5809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Drake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Rihanna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P!nk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Lorde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228600" rtl="0" algn="l">
              <a:spcBef>
                <a:spcPts val="80"/>
              </a:spcBef>
              <a:spcAft>
                <a:spcPts val="8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Ke$ha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sic Lesson by Slidesgo">
  <a:themeElements>
    <a:clrScheme name="Simple Light">
      <a:dk1>
        <a:srgbClr val="3C3B39"/>
      </a:dk1>
      <a:lt1>
        <a:srgbClr val="FFFFFF"/>
      </a:lt1>
      <a:dk2>
        <a:srgbClr val="F8EFE8"/>
      </a:dk2>
      <a:lt2>
        <a:srgbClr val="EEEEEE"/>
      </a:lt2>
      <a:accent1>
        <a:srgbClr val="A9CEC6"/>
      </a:accent1>
      <a:accent2>
        <a:srgbClr val="EC845D"/>
      </a:accent2>
      <a:accent3>
        <a:srgbClr val="E2D5C2"/>
      </a:accent3>
      <a:accent4>
        <a:srgbClr val="678881"/>
      </a:accent4>
      <a:accent5>
        <a:srgbClr val="D85E2F"/>
      </a:accent5>
      <a:accent6>
        <a:srgbClr val="CDECE5"/>
      </a:accent6>
      <a:hlink>
        <a:srgbClr val="F19C7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